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98" r:id="rId13"/>
    <p:sldId id="299" r:id="rId14"/>
    <p:sldId id="300" r:id="rId15"/>
    <p:sldId id="302" r:id="rId16"/>
    <p:sldId id="303" r:id="rId17"/>
    <p:sldId id="304" r:id="rId18"/>
    <p:sldId id="305" r:id="rId19"/>
    <p:sldId id="275" r:id="rId20"/>
  </p:sldIdLst>
  <p:sldSz cx="9144000" cy="6858000" type="screen4x3"/>
  <p:notesSz cx="7102475" cy="8991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A5CA"/>
    <a:srgbClr val="5F5F5F"/>
    <a:srgbClr val="AAC1DA"/>
    <a:srgbClr val="D1DBEB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4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-18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4B2BEB-42C8-4319-8D27-70D73B3B6B46}" type="doc">
      <dgm:prSet loTypeId="urn:microsoft.com/office/officeart/2005/8/layout/list1" loCatId="list" qsTypeId="urn:microsoft.com/office/officeart/2005/8/quickstyle/3d2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C8859EAD-E7A5-4DF0-971E-508327140F56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1 </a:t>
          </a:r>
          <a:r>
            <a:rPr lang="zh-CN" altLang="en-US" sz="3600" b="1" dirty="0" smtClean="0">
              <a:latin typeface="Times New Roman" pitchFamily="18" charset="0"/>
              <a:ea typeface="楷体_GB2312" pitchFamily="49" charset="-122"/>
            </a:rPr>
            <a:t>教材分析</a:t>
          </a:r>
          <a:endParaRPr lang="zh-CN" altLang="en-US" sz="3600" dirty="0"/>
        </a:p>
      </dgm:t>
    </dgm:pt>
    <dgm:pt modelId="{8313EB49-7E22-4BDF-8457-6969B7D9E8E6}" type="par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52C2587C-2580-452B-8577-70BF1B406CAC}" type="sib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D7778675-F78B-4825-84C8-CDF40219657E}" type="pres">
      <dgm:prSet presAssocID="{EF4B2BEB-42C8-4319-8D27-70D73B3B6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E1D1B3-857E-4BEF-B339-449A226FB74A}" type="pres">
      <dgm:prSet presAssocID="{C8859EAD-E7A5-4DF0-971E-508327140F56}" presName="parentLin" presStyleCnt="0"/>
      <dgm:spPr/>
    </dgm:pt>
    <dgm:pt modelId="{30C5A1BC-740A-4F1C-8366-6080C8CA704F}" type="pres">
      <dgm:prSet presAssocID="{C8859EAD-E7A5-4DF0-971E-508327140F56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08F81AC4-735C-4240-BDB0-A5A99A242A76}" type="pres">
      <dgm:prSet presAssocID="{C8859EAD-E7A5-4DF0-971E-508327140F56}" presName="parentText" presStyleLbl="node1" presStyleIdx="0" presStyleCnt="1" custScaleX="66435" custScaleY="31772" custLinFactNeighborX="-64602" custLinFactNeighborY="-5478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A59329-C157-40EB-9611-6009E75F7AE7}" type="pres">
      <dgm:prSet presAssocID="{C8859EAD-E7A5-4DF0-971E-508327140F56}" presName="negativeSpace" presStyleCnt="0"/>
      <dgm:spPr/>
    </dgm:pt>
    <dgm:pt modelId="{BF7B37CE-A603-4425-AD6B-FDC704D1FA98}" type="pres">
      <dgm:prSet presAssocID="{C8859EAD-E7A5-4DF0-971E-508327140F56}" presName="childText" presStyleLbl="conFgAcc1" presStyleIdx="0" presStyleCnt="1" custScaleY="53481" custLinFactNeighborY="-51283">
        <dgm:presLayoutVars>
          <dgm:bulletEnabled val="1"/>
        </dgm:presLayoutVars>
      </dgm:prSet>
      <dgm:spPr/>
    </dgm:pt>
  </dgm:ptLst>
  <dgm:cxnLst>
    <dgm:cxn modelId="{B6A98013-8E61-40BC-ACE2-2DA246F3A0DF}" srcId="{EF4B2BEB-42C8-4319-8D27-70D73B3B6B46}" destId="{C8859EAD-E7A5-4DF0-971E-508327140F56}" srcOrd="0" destOrd="0" parTransId="{8313EB49-7E22-4BDF-8457-6969B7D9E8E6}" sibTransId="{52C2587C-2580-452B-8577-70BF1B406CAC}"/>
    <dgm:cxn modelId="{4303B435-46F3-4800-A84A-D0E9CDD5F3C8}" type="presOf" srcId="{C8859EAD-E7A5-4DF0-971E-508327140F56}" destId="{30C5A1BC-740A-4F1C-8366-6080C8CA704F}" srcOrd="0" destOrd="0" presId="urn:microsoft.com/office/officeart/2005/8/layout/list1"/>
    <dgm:cxn modelId="{7649F91D-63C5-46A9-A32D-5F39658EFA05}" type="presOf" srcId="{C8859EAD-E7A5-4DF0-971E-508327140F56}" destId="{08F81AC4-735C-4240-BDB0-A5A99A242A76}" srcOrd="1" destOrd="0" presId="urn:microsoft.com/office/officeart/2005/8/layout/list1"/>
    <dgm:cxn modelId="{9FF6DCBD-A554-426F-8D86-ACA03E7E13C9}" type="presOf" srcId="{EF4B2BEB-42C8-4319-8D27-70D73B3B6B46}" destId="{D7778675-F78B-4825-84C8-CDF40219657E}" srcOrd="0" destOrd="0" presId="urn:microsoft.com/office/officeart/2005/8/layout/list1"/>
    <dgm:cxn modelId="{1D495C33-102A-408C-AB60-134D7CC5A1B9}" type="presParOf" srcId="{D7778675-F78B-4825-84C8-CDF40219657E}" destId="{DBE1D1B3-857E-4BEF-B339-449A226FB74A}" srcOrd="0" destOrd="0" presId="urn:microsoft.com/office/officeart/2005/8/layout/list1"/>
    <dgm:cxn modelId="{0893E9F1-1624-4501-A404-E5A583E8868D}" type="presParOf" srcId="{DBE1D1B3-857E-4BEF-B339-449A226FB74A}" destId="{30C5A1BC-740A-4F1C-8366-6080C8CA704F}" srcOrd="0" destOrd="0" presId="urn:microsoft.com/office/officeart/2005/8/layout/list1"/>
    <dgm:cxn modelId="{97FB9076-3ADF-46CC-8470-249CC5D8B5A5}" type="presParOf" srcId="{DBE1D1B3-857E-4BEF-B339-449A226FB74A}" destId="{08F81AC4-735C-4240-BDB0-A5A99A242A76}" srcOrd="1" destOrd="0" presId="urn:microsoft.com/office/officeart/2005/8/layout/list1"/>
    <dgm:cxn modelId="{A7378750-5DC2-41BD-8B5D-9FECE3AE5C74}" type="presParOf" srcId="{D7778675-F78B-4825-84C8-CDF40219657E}" destId="{28A59329-C157-40EB-9611-6009E75F7AE7}" srcOrd="1" destOrd="0" presId="urn:microsoft.com/office/officeart/2005/8/layout/list1"/>
    <dgm:cxn modelId="{EA4BE819-025F-4E41-B02A-863436337244}" type="presParOf" srcId="{D7778675-F78B-4825-84C8-CDF40219657E}" destId="{BF7B37CE-A603-4425-AD6B-FDC704D1FA9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4B2BEB-42C8-4319-8D27-70D73B3B6B46}" type="doc">
      <dgm:prSet loTypeId="urn:microsoft.com/office/officeart/2005/8/layout/list1" loCatId="list" qsTypeId="urn:microsoft.com/office/officeart/2005/8/quickstyle/3d2" qsCatId="3D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C8859EAD-E7A5-4DF0-971E-508327140F56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1 </a:t>
          </a:r>
          <a:r>
            <a:rPr lang="zh-CN" altLang="en-US" sz="3600" b="1" dirty="0" smtClean="0">
              <a:latin typeface="Times New Roman" pitchFamily="18" charset="0"/>
              <a:ea typeface="楷体_GB2312" pitchFamily="49" charset="-122"/>
            </a:rPr>
            <a:t>教学背景分析</a:t>
          </a:r>
          <a:endParaRPr lang="zh-CN" altLang="en-US" sz="3600" dirty="0"/>
        </a:p>
      </dgm:t>
    </dgm:pt>
    <dgm:pt modelId="{8313EB49-7E22-4BDF-8457-6969B7D9E8E6}" type="par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52C2587C-2580-452B-8577-70BF1B406CAC}" type="sib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D7778675-F78B-4825-84C8-CDF40219657E}" type="pres">
      <dgm:prSet presAssocID="{EF4B2BEB-42C8-4319-8D27-70D73B3B6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E1D1B3-857E-4BEF-B339-449A226FB74A}" type="pres">
      <dgm:prSet presAssocID="{C8859EAD-E7A5-4DF0-971E-508327140F56}" presName="parentLin" presStyleCnt="0"/>
      <dgm:spPr/>
    </dgm:pt>
    <dgm:pt modelId="{30C5A1BC-740A-4F1C-8366-6080C8CA704F}" type="pres">
      <dgm:prSet presAssocID="{C8859EAD-E7A5-4DF0-971E-508327140F56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08F81AC4-735C-4240-BDB0-A5A99A242A76}" type="pres">
      <dgm:prSet presAssocID="{C8859EAD-E7A5-4DF0-971E-508327140F56}" presName="parentText" presStyleLbl="node1" presStyleIdx="0" presStyleCnt="1" custScaleX="66435" custScaleY="31772" custLinFactNeighborX="-64602" custLinFactNeighborY="-5478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A59329-C157-40EB-9611-6009E75F7AE7}" type="pres">
      <dgm:prSet presAssocID="{C8859EAD-E7A5-4DF0-971E-508327140F56}" presName="negativeSpace" presStyleCnt="0"/>
      <dgm:spPr/>
    </dgm:pt>
    <dgm:pt modelId="{BF7B37CE-A603-4425-AD6B-FDC704D1FA98}" type="pres">
      <dgm:prSet presAssocID="{C8859EAD-E7A5-4DF0-971E-508327140F56}" presName="childText" presStyleLbl="conFgAcc1" presStyleIdx="0" presStyleCnt="1" custScaleY="53481" custLinFactNeighborY="-51283">
        <dgm:presLayoutVars>
          <dgm:bulletEnabled val="1"/>
        </dgm:presLayoutVars>
      </dgm:prSet>
      <dgm:spPr/>
    </dgm:pt>
  </dgm:ptLst>
  <dgm:cxnLst>
    <dgm:cxn modelId="{B6A98013-8E61-40BC-ACE2-2DA246F3A0DF}" srcId="{EF4B2BEB-42C8-4319-8D27-70D73B3B6B46}" destId="{C8859EAD-E7A5-4DF0-971E-508327140F56}" srcOrd="0" destOrd="0" parTransId="{8313EB49-7E22-4BDF-8457-6969B7D9E8E6}" sibTransId="{52C2587C-2580-452B-8577-70BF1B406CAC}"/>
    <dgm:cxn modelId="{7D18F6ED-B596-4828-9C1C-FDEE66B02337}" type="presOf" srcId="{C8859EAD-E7A5-4DF0-971E-508327140F56}" destId="{30C5A1BC-740A-4F1C-8366-6080C8CA704F}" srcOrd="0" destOrd="0" presId="urn:microsoft.com/office/officeart/2005/8/layout/list1"/>
    <dgm:cxn modelId="{8091C4E8-91A9-4D6F-AFB6-0F2682D4E6F8}" type="presOf" srcId="{C8859EAD-E7A5-4DF0-971E-508327140F56}" destId="{08F81AC4-735C-4240-BDB0-A5A99A242A76}" srcOrd="1" destOrd="0" presId="urn:microsoft.com/office/officeart/2005/8/layout/list1"/>
    <dgm:cxn modelId="{D8E33819-D4DC-4286-9B52-8761F6D56199}" type="presOf" srcId="{EF4B2BEB-42C8-4319-8D27-70D73B3B6B46}" destId="{D7778675-F78B-4825-84C8-CDF40219657E}" srcOrd="0" destOrd="0" presId="urn:microsoft.com/office/officeart/2005/8/layout/list1"/>
    <dgm:cxn modelId="{FDE4340E-5498-4465-AE78-01C7088B00FE}" type="presParOf" srcId="{D7778675-F78B-4825-84C8-CDF40219657E}" destId="{DBE1D1B3-857E-4BEF-B339-449A226FB74A}" srcOrd="0" destOrd="0" presId="urn:microsoft.com/office/officeart/2005/8/layout/list1"/>
    <dgm:cxn modelId="{4B7AA837-A3E9-438B-A44E-B8C0BDF41F15}" type="presParOf" srcId="{DBE1D1B3-857E-4BEF-B339-449A226FB74A}" destId="{30C5A1BC-740A-4F1C-8366-6080C8CA704F}" srcOrd="0" destOrd="0" presId="urn:microsoft.com/office/officeart/2005/8/layout/list1"/>
    <dgm:cxn modelId="{93368D9B-752F-4350-9BAF-2A2D09B837C0}" type="presParOf" srcId="{DBE1D1B3-857E-4BEF-B339-449A226FB74A}" destId="{08F81AC4-735C-4240-BDB0-A5A99A242A76}" srcOrd="1" destOrd="0" presId="urn:microsoft.com/office/officeart/2005/8/layout/list1"/>
    <dgm:cxn modelId="{3553043A-948F-4707-8D3F-318A4A4D538B}" type="presParOf" srcId="{D7778675-F78B-4825-84C8-CDF40219657E}" destId="{28A59329-C157-40EB-9611-6009E75F7AE7}" srcOrd="1" destOrd="0" presId="urn:microsoft.com/office/officeart/2005/8/layout/list1"/>
    <dgm:cxn modelId="{79258268-AAEB-46E4-B719-8726FF01E57C}" type="presParOf" srcId="{D7778675-F78B-4825-84C8-CDF40219657E}" destId="{BF7B37CE-A603-4425-AD6B-FDC704D1FA9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4B2BEB-42C8-4319-8D27-70D73B3B6B46}" type="doc">
      <dgm:prSet loTypeId="urn:microsoft.com/office/officeart/2005/8/layout/list1" loCatId="list" qsTypeId="urn:microsoft.com/office/officeart/2005/8/quickstyle/3d2" qsCatId="3D" csTypeId="urn:microsoft.com/office/officeart/2005/8/colors/accent1_2#3" csCatId="accent1" phldr="1"/>
      <dgm:spPr/>
      <dgm:t>
        <a:bodyPr/>
        <a:lstStyle/>
        <a:p>
          <a:endParaRPr lang="zh-CN" altLang="en-US"/>
        </a:p>
      </dgm:t>
    </dgm:pt>
    <dgm:pt modelId="{C8859EAD-E7A5-4DF0-971E-508327140F56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2 </a:t>
          </a:r>
          <a:r>
            <a:rPr lang="zh-CN" altLang="en-US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教学重点难点</a:t>
          </a:r>
          <a:endParaRPr lang="zh-CN" altLang="en-US" sz="3600" dirty="0"/>
        </a:p>
      </dgm:t>
    </dgm:pt>
    <dgm:pt modelId="{8313EB49-7E22-4BDF-8457-6969B7D9E8E6}" type="par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52C2587C-2580-452B-8577-70BF1B406CAC}" type="sib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D7778675-F78B-4825-84C8-CDF40219657E}" type="pres">
      <dgm:prSet presAssocID="{EF4B2BEB-42C8-4319-8D27-70D73B3B6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E1D1B3-857E-4BEF-B339-449A226FB74A}" type="pres">
      <dgm:prSet presAssocID="{C8859EAD-E7A5-4DF0-971E-508327140F56}" presName="parentLin" presStyleCnt="0"/>
      <dgm:spPr/>
    </dgm:pt>
    <dgm:pt modelId="{30C5A1BC-740A-4F1C-8366-6080C8CA704F}" type="pres">
      <dgm:prSet presAssocID="{C8859EAD-E7A5-4DF0-971E-508327140F56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08F81AC4-735C-4240-BDB0-A5A99A242A76}" type="pres">
      <dgm:prSet presAssocID="{C8859EAD-E7A5-4DF0-971E-508327140F56}" presName="parentText" presStyleLbl="node1" presStyleIdx="0" presStyleCnt="1" custScaleX="66435" custScaleY="31772" custLinFactNeighborX="-64602" custLinFactNeighborY="-5478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A59329-C157-40EB-9611-6009E75F7AE7}" type="pres">
      <dgm:prSet presAssocID="{C8859EAD-E7A5-4DF0-971E-508327140F56}" presName="negativeSpace" presStyleCnt="0"/>
      <dgm:spPr/>
    </dgm:pt>
    <dgm:pt modelId="{BF7B37CE-A603-4425-AD6B-FDC704D1FA98}" type="pres">
      <dgm:prSet presAssocID="{C8859EAD-E7A5-4DF0-971E-508327140F56}" presName="childText" presStyleLbl="conFgAcc1" presStyleIdx="0" presStyleCnt="1" custScaleY="53481" custLinFactNeighborY="-51283">
        <dgm:presLayoutVars>
          <dgm:bulletEnabled val="1"/>
        </dgm:presLayoutVars>
      </dgm:prSet>
      <dgm:spPr/>
    </dgm:pt>
  </dgm:ptLst>
  <dgm:cxnLst>
    <dgm:cxn modelId="{B6A98013-8E61-40BC-ACE2-2DA246F3A0DF}" srcId="{EF4B2BEB-42C8-4319-8D27-70D73B3B6B46}" destId="{C8859EAD-E7A5-4DF0-971E-508327140F56}" srcOrd="0" destOrd="0" parTransId="{8313EB49-7E22-4BDF-8457-6969B7D9E8E6}" sibTransId="{52C2587C-2580-452B-8577-70BF1B406CAC}"/>
    <dgm:cxn modelId="{225E3D01-1F42-4420-A5AE-836C4973368D}" type="presOf" srcId="{C8859EAD-E7A5-4DF0-971E-508327140F56}" destId="{30C5A1BC-740A-4F1C-8366-6080C8CA704F}" srcOrd="0" destOrd="0" presId="urn:microsoft.com/office/officeart/2005/8/layout/list1"/>
    <dgm:cxn modelId="{0A65087D-FAB9-4628-8127-07533237DCFD}" type="presOf" srcId="{C8859EAD-E7A5-4DF0-971E-508327140F56}" destId="{08F81AC4-735C-4240-BDB0-A5A99A242A76}" srcOrd="1" destOrd="0" presId="urn:microsoft.com/office/officeart/2005/8/layout/list1"/>
    <dgm:cxn modelId="{00473A67-32E7-472D-8B51-48F6388728F1}" type="presOf" srcId="{EF4B2BEB-42C8-4319-8D27-70D73B3B6B46}" destId="{D7778675-F78B-4825-84C8-CDF40219657E}" srcOrd="0" destOrd="0" presId="urn:microsoft.com/office/officeart/2005/8/layout/list1"/>
    <dgm:cxn modelId="{AA6B42E2-5A13-47E3-9D32-5834592C87A2}" type="presParOf" srcId="{D7778675-F78B-4825-84C8-CDF40219657E}" destId="{DBE1D1B3-857E-4BEF-B339-449A226FB74A}" srcOrd="0" destOrd="0" presId="urn:microsoft.com/office/officeart/2005/8/layout/list1"/>
    <dgm:cxn modelId="{5B2A7BEC-7D85-4F63-96A4-08F25A8EEDAF}" type="presParOf" srcId="{DBE1D1B3-857E-4BEF-B339-449A226FB74A}" destId="{30C5A1BC-740A-4F1C-8366-6080C8CA704F}" srcOrd="0" destOrd="0" presId="urn:microsoft.com/office/officeart/2005/8/layout/list1"/>
    <dgm:cxn modelId="{15784D36-BE83-4EEF-908F-903B53813ED3}" type="presParOf" srcId="{DBE1D1B3-857E-4BEF-B339-449A226FB74A}" destId="{08F81AC4-735C-4240-BDB0-A5A99A242A76}" srcOrd="1" destOrd="0" presId="urn:microsoft.com/office/officeart/2005/8/layout/list1"/>
    <dgm:cxn modelId="{D06B27BA-BB1A-4C5D-ADAC-32759064621C}" type="presParOf" srcId="{D7778675-F78B-4825-84C8-CDF40219657E}" destId="{28A59329-C157-40EB-9611-6009E75F7AE7}" srcOrd="1" destOrd="0" presId="urn:microsoft.com/office/officeart/2005/8/layout/list1"/>
    <dgm:cxn modelId="{D2BBF2DC-AA4F-4ED8-BEBD-77BC3E6E7FC7}" type="presParOf" srcId="{D7778675-F78B-4825-84C8-CDF40219657E}" destId="{BF7B37CE-A603-4425-AD6B-FDC704D1FA9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7976AF-6245-42CC-9026-A9F1CBF2E291}" type="doc">
      <dgm:prSet loTypeId="urn:microsoft.com/office/officeart/2005/8/layout/radial6" loCatId="relationship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80FCB43E-9190-4B59-9B96-3F35EBC858CA}">
      <dgm:prSet phldrT="[文本]"/>
      <dgm:spPr/>
      <dgm:t>
        <a:bodyPr/>
        <a:lstStyle/>
        <a:p>
          <a:r>
            <a:rPr lang="zh-CN" altLang="en-US" dirty="0" smtClean="0">
              <a:latin typeface="黑体" pitchFamily="49" charset="-122"/>
              <a:ea typeface="黑体" pitchFamily="49" charset="-122"/>
            </a:rPr>
            <a:t>复分解反应</a:t>
          </a:r>
          <a:endParaRPr lang="zh-CN" altLang="en-US" dirty="0">
            <a:latin typeface="黑体" pitchFamily="49" charset="-122"/>
            <a:ea typeface="黑体" pitchFamily="49" charset="-122"/>
          </a:endParaRPr>
        </a:p>
      </dgm:t>
    </dgm:pt>
    <dgm:pt modelId="{03FCA549-0DCB-49A9-A0C0-67BE4DCF3E75}" type="parTrans" cxnId="{5978E574-80D6-41AA-B686-3E58D34D8E0E}">
      <dgm:prSet/>
      <dgm:spPr/>
      <dgm:t>
        <a:bodyPr/>
        <a:lstStyle/>
        <a:p>
          <a:endParaRPr lang="zh-CN" altLang="en-US"/>
        </a:p>
      </dgm:t>
    </dgm:pt>
    <dgm:pt modelId="{78BEB13A-C20B-49D0-BD02-9A2B5334E53D}" type="sibTrans" cxnId="{5978E574-80D6-41AA-B686-3E58D34D8E0E}">
      <dgm:prSet/>
      <dgm:spPr/>
      <dgm:t>
        <a:bodyPr/>
        <a:lstStyle/>
        <a:p>
          <a:endParaRPr lang="zh-CN" altLang="en-US"/>
        </a:p>
      </dgm:t>
    </dgm:pt>
    <dgm:pt modelId="{22D2CFBE-9521-42D8-BC25-D8DF1900327E}">
      <dgm:prSet phldrT="[文本]"/>
      <dgm:spPr/>
      <dgm:t>
        <a:bodyPr/>
        <a:lstStyle/>
        <a:p>
          <a:r>
            <a:rPr lang="zh-CN" altLang="en-US" dirty="0" smtClean="0"/>
            <a:t>微观实质</a:t>
          </a:r>
          <a:endParaRPr lang="zh-CN" altLang="en-US" dirty="0"/>
        </a:p>
      </dgm:t>
    </dgm:pt>
    <dgm:pt modelId="{4535ECAE-729B-4448-ACBE-7CCA82F3EF40}" type="parTrans" cxnId="{6809E4D7-7E06-4930-B3EB-ACA609B394CC}">
      <dgm:prSet/>
      <dgm:spPr/>
      <dgm:t>
        <a:bodyPr/>
        <a:lstStyle/>
        <a:p>
          <a:endParaRPr lang="zh-CN" altLang="en-US"/>
        </a:p>
      </dgm:t>
    </dgm:pt>
    <dgm:pt modelId="{AB39B9A3-5884-4C20-A62D-966269B8F63A}" type="sibTrans" cxnId="{6809E4D7-7E06-4930-B3EB-ACA609B394CC}">
      <dgm:prSet/>
      <dgm:spPr/>
      <dgm:t>
        <a:bodyPr/>
        <a:lstStyle/>
        <a:p>
          <a:endParaRPr lang="zh-CN" altLang="en-US"/>
        </a:p>
      </dgm:t>
    </dgm:pt>
    <dgm:pt modelId="{45B5FE3C-A3B3-4094-B4D1-651E7E1BA02C}">
      <dgm:prSet phldrT="[文本]"/>
      <dgm:spPr/>
      <dgm:t>
        <a:bodyPr/>
        <a:lstStyle/>
        <a:p>
          <a:r>
            <a:rPr lang="zh-CN" altLang="en-US" dirty="0" smtClean="0"/>
            <a:t>发生条件</a:t>
          </a:r>
          <a:endParaRPr lang="zh-CN" altLang="en-US" dirty="0"/>
        </a:p>
      </dgm:t>
    </dgm:pt>
    <dgm:pt modelId="{DA6291A9-73DA-4700-B33F-D9A653B9AE0B}" type="parTrans" cxnId="{981B890C-3B9D-4D27-858A-0E9B1DB19C42}">
      <dgm:prSet/>
      <dgm:spPr/>
      <dgm:t>
        <a:bodyPr/>
        <a:lstStyle/>
        <a:p>
          <a:endParaRPr lang="zh-CN" altLang="en-US"/>
        </a:p>
      </dgm:t>
    </dgm:pt>
    <dgm:pt modelId="{376F05D4-87EB-4E5D-81B1-AF1EF7FCEF51}" type="sibTrans" cxnId="{981B890C-3B9D-4D27-858A-0E9B1DB19C42}">
      <dgm:prSet/>
      <dgm:spPr/>
      <dgm:t>
        <a:bodyPr/>
        <a:lstStyle/>
        <a:p>
          <a:endParaRPr lang="zh-CN" altLang="en-US"/>
        </a:p>
      </dgm:t>
    </dgm:pt>
    <dgm:pt modelId="{E97B8194-5665-43AB-ABB1-7435038A0746}">
      <dgm:prSet phldrT="[文本]"/>
      <dgm:spPr/>
      <dgm:t>
        <a:bodyPr/>
        <a:lstStyle/>
        <a:p>
          <a:r>
            <a:rPr lang="zh-CN" altLang="en-US" dirty="0" smtClean="0"/>
            <a:t>定义</a:t>
          </a:r>
          <a:endParaRPr lang="zh-CN" altLang="en-US" dirty="0"/>
        </a:p>
      </dgm:t>
    </dgm:pt>
    <dgm:pt modelId="{ADD1BA19-8131-48BE-880C-4F288FF6D5C3}" type="parTrans" cxnId="{4DAE5CD8-A841-4A8B-96D1-E8353B77B781}">
      <dgm:prSet/>
      <dgm:spPr/>
      <dgm:t>
        <a:bodyPr/>
        <a:lstStyle/>
        <a:p>
          <a:endParaRPr lang="zh-CN" altLang="en-US"/>
        </a:p>
      </dgm:t>
    </dgm:pt>
    <dgm:pt modelId="{26A5AB18-8474-456A-9100-16B2ABE1FE33}" type="sibTrans" cxnId="{4DAE5CD8-A841-4A8B-96D1-E8353B77B781}">
      <dgm:prSet/>
      <dgm:spPr/>
      <dgm:t>
        <a:bodyPr/>
        <a:lstStyle/>
        <a:p>
          <a:endParaRPr lang="zh-CN" altLang="en-US"/>
        </a:p>
      </dgm:t>
    </dgm:pt>
    <dgm:pt modelId="{4E1D260C-DF85-406D-9F6B-E8040A7202BB}" type="pres">
      <dgm:prSet presAssocID="{6F7976AF-6245-42CC-9026-A9F1CBF2E29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9878847-0CC8-4667-B176-8B78433D3838}" type="pres">
      <dgm:prSet presAssocID="{80FCB43E-9190-4B59-9B96-3F35EBC858CA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C5CD9D5E-4595-47B3-963B-0A22C7153AA4}" type="pres">
      <dgm:prSet presAssocID="{22D2CFBE-9521-42D8-BC25-D8DF1900327E}" presName="node" presStyleLbl="node1" presStyleIdx="0" presStyleCnt="3" custScaleX="156807" custScaleY="15680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62D111-8C1C-4679-ABC3-9478AF755B72}" type="pres">
      <dgm:prSet presAssocID="{22D2CFBE-9521-42D8-BC25-D8DF1900327E}" presName="dummy" presStyleCnt="0"/>
      <dgm:spPr/>
    </dgm:pt>
    <dgm:pt modelId="{AD0BAB3A-2F27-4312-A023-E17818B4CE51}" type="pres">
      <dgm:prSet presAssocID="{AB39B9A3-5884-4C20-A62D-966269B8F63A}" presName="sibTrans" presStyleLbl="sibTrans2D1" presStyleIdx="0" presStyleCnt="3"/>
      <dgm:spPr/>
      <dgm:t>
        <a:bodyPr/>
        <a:lstStyle/>
        <a:p>
          <a:endParaRPr lang="zh-CN" altLang="en-US"/>
        </a:p>
      </dgm:t>
    </dgm:pt>
    <dgm:pt modelId="{F79F4904-DCB3-49B8-A9B8-B815DE6AFEDE}" type="pres">
      <dgm:prSet presAssocID="{45B5FE3C-A3B3-4094-B4D1-651E7E1BA02C}" presName="node" presStyleLbl="node1" presStyleIdx="1" presStyleCnt="3" custScaleX="153556" custScaleY="15355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68DE8E0-863B-4319-A8C9-620C85093157}" type="pres">
      <dgm:prSet presAssocID="{45B5FE3C-A3B3-4094-B4D1-651E7E1BA02C}" presName="dummy" presStyleCnt="0"/>
      <dgm:spPr/>
    </dgm:pt>
    <dgm:pt modelId="{BED65686-9F13-49E8-96F0-5E9FDB5AD214}" type="pres">
      <dgm:prSet presAssocID="{376F05D4-87EB-4E5D-81B1-AF1EF7FCEF51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8AFCDC33-BB8D-4D8F-9E53-436C737E6EB3}" type="pres">
      <dgm:prSet presAssocID="{E97B8194-5665-43AB-ABB1-7435038A0746}" presName="node" presStyleLbl="node1" presStyleIdx="2" presStyleCnt="3" custScaleX="151764" custScaleY="15176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FEE718A-7BA2-49D4-896A-58A38250DC8F}" type="pres">
      <dgm:prSet presAssocID="{E97B8194-5665-43AB-ABB1-7435038A0746}" presName="dummy" presStyleCnt="0"/>
      <dgm:spPr/>
    </dgm:pt>
    <dgm:pt modelId="{0F14E4B7-3333-4F50-9717-D83597FAA358}" type="pres">
      <dgm:prSet presAssocID="{26A5AB18-8474-456A-9100-16B2ABE1FE33}" presName="sibTrans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897D82C5-3C52-4633-827B-A03AD7BD0A2F}" type="presOf" srcId="{6F7976AF-6245-42CC-9026-A9F1CBF2E291}" destId="{4E1D260C-DF85-406D-9F6B-E8040A7202BB}" srcOrd="0" destOrd="0" presId="urn:microsoft.com/office/officeart/2005/8/layout/radial6"/>
    <dgm:cxn modelId="{5978E574-80D6-41AA-B686-3E58D34D8E0E}" srcId="{6F7976AF-6245-42CC-9026-A9F1CBF2E291}" destId="{80FCB43E-9190-4B59-9B96-3F35EBC858CA}" srcOrd="0" destOrd="0" parTransId="{03FCA549-0DCB-49A9-A0C0-67BE4DCF3E75}" sibTransId="{78BEB13A-C20B-49D0-BD02-9A2B5334E53D}"/>
    <dgm:cxn modelId="{6EE4E5D2-780D-4CAF-A21B-3B867C879210}" type="presOf" srcId="{22D2CFBE-9521-42D8-BC25-D8DF1900327E}" destId="{C5CD9D5E-4595-47B3-963B-0A22C7153AA4}" srcOrd="0" destOrd="0" presId="urn:microsoft.com/office/officeart/2005/8/layout/radial6"/>
    <dgm:cxn modelId="{1341D936-77BC-442C-896E-00C386B99FE5}" type="presOf" srcId="{AB39B9A3-5884-4C20-A62D-966269B8F63A}" destId="{AD0BAB3A-2F27-4312-A023-E17818B4CE51}" srcOrd="0" destOrd="0" presId="urn:microsoft.com/office/officeart/2005/8/layout/radial6"/>
    <dgm:cxn modelId="{981B890C-3B9D-4D27-858A-0E9B1DB19C42}" srcId="{80FCB43E-9190-4B59-9B96-3F35EBC858CA}" destId="{45B5FE3C-A3B3-4094-B4D1-651E7E1BA02C}" srcOrd="1" destOrd="0" parTransId="{DA6291A9-73DA-4700-B33F-D9A653B9AE0B}" sibTransId="{376F05D4-87EB-4E5D-81B1-AF1EF7FCEF51}"/>
    <dgm:cxn modelId="{445AF4C6-DB3E-4300-ADB8-04BAAA3DADB0}" type="presOf" srcId="{26A5AB18-8474-456A-9100-16B2ABE1FE33}" destId="{0F14E4B7-3333-4F50-9717-D83597FAA358}" srcOrd="0" destOrd="0" presId="urn:microsoft.com/office/officeart/2005/8/layout/radial6"/>
    <dgm:cxn modelId="{82405BCF-960B-4E04-B500-08F6A422F1EE}" type="presOf" srcId="{376F05D4-87EB-4E5D-81B1-AF1EF7FCEF51}" destId="{BED65686-9F13-49E8-96F0-5E9FDB5AD214}" srcOrd="0" destOrd="0" presId="urn:microsoft.com/office/officeart/2005/8/layout/radial6"/>
    <dgm:cxn modelId="{3FA43C80-3151-4E46-BD9A-E6A692CE9EF3}" type="presOf" srcId="{80FCB43E-9190-4B59-9B96-3F35EBC858CA}" destId="{A9878847-0CC8-4667-B176-8B78433D3838}" srcOrd="0" destOrd="0" presId="urn:microsoft.com/office/officeart/2005/8/layout/radial6"/>
    <dgm:cxn modelId="{6809E4D7-7E06-4930-B3EB-ACA609B394CC}" srcId="{80FCB43E-9190-4B59-9B96-3F35EBC858CA}" destId="{22D2CFBE-9521-42D8-BC25-D8DF1900327E}" srcOrd="0" destOrd="0" parTransId="{4535ECAE-729B-4448-ACBE-7CCA82F3EF40}" sibTransId="{AB39B9A3-5884-4C20-A62D-966269B8F63A}"/>
    <dgm:cxn modelId="{AA7025DB-A7A2-47DD-95F5-9FE6A04D132A}" type="presOf" srcId="{E97B8194-5665-43AB-ABB1-7435038A0746}" destId="{8AFCDC33-BB8D-4D8F-9E53-436C737E6EB3}" srcOrd="0" destOrd="0" presId="urn:microsoft.com/office/officeart/2005/8/layout/radial6"/>
    <dgm:cxn modelId="{3FD73DF7-03AD-49C2-AA29-D5446E393463}" type="presOf" srcId="{45B5FE3C-A3B3-4094-B4D1-651E7E1BA02C}" destId="{F79F4904-DCB3-49B8-A9B8-B815DE6AFEDE}" srcOrd="0" destOrd="0" presId="urn:microsoft.com/office/officeart/2005/8/layout/radial6"/>
    <dgm:cxn modelId="{4DAE5CD8-A841-4A8B-96D1-E8353B77B781}" srcId="{80FCB43E-9190-4B59-9B96-3F35EBC858CA}" destId="{E97B8194-5665-43AB-ABB1-7435038A0746}" srcOrd="2" destOrd="0" parTransId="{ADD1BA19-8131-48BE-880C-4F288FF6D5C3}" sibTransId="{26A5AB18-8474-456A-9100-16B2ABE1FE33}"/>
    <dgm:cxn modelId="{5E1F1063-074F-4CAF-9A69-97B5C9C59BA9}" type="presParOf" srcId="{4E1D260C-DF85-406D-9F6B-E8040A7202BB}" destId="{A9878847-0CC8-4667-B176-8B78433D3838}" srcOrd="0" destOrd="0" presId="urn:microsoft.com/office/officeart/2005/8/layout/radial6"/>
    <dgm:cxn modelId="{F09C7704-84CB-47ED-AA04-0EEDFBD041E2}" type="presParOf" srcId="{4E1D260C-DF85-406D-9F6B-E8040A7202BB}" destId="{C5CD9D5E-4595-47B3-963B-0A22C7153AA4}" srcOrd="1" destOrd="0" presId="urn:microsoft.com/office/officeart/2005/8/layout/radial6"/>
    <dgm:cxn modelId="{34DF170B-04AE-40FA-A72A-0A654CAA4A9A}" type="presParOf" srcId="{4E1D260C-DF85-406D-9F6B-E8040A7202BB}" destId="{DD62D111-8C1C-4679-ABC3-9478AF755B72}" srcOrd="2" destOrd="0" presId="urn:microsoft.com/office/officeart/2005/8/layout/radial6"/>
    <dgm:cxn modelId="{A10844B2-DC4C-4D32-9B27-2E0D94DCFC3D}" type="presParOf" srcId="{4E1D260C-DF85-406D-9F6B-E8040A7202BB}" destId="{AD0BAB3A-2F27-4312-A023-E17818B4CE51}" srcOrd="3" destOrd="0" presId="urn:microsoft.com/office/officeart/2005/8/layout/radial6"/>
    <dgm:cxn modelId="{CD779FBF-7078-415E-9481-2D7D74CFBBF0}" type="presParOf" srcId="{4E1D260C-DF85-406D-9F6B-E8040A7202BB}" destId="{F79F4904-DCB3-49B8-A9B8-B815DE6AFEDE}" srcOrd="4" destOrd="0" presId="urn:microsoft.com/office/officeart/2005/8/layout/radial6"/>
    <dgm:cxn modelId="{EE24D10D-044F-4272-B267-8BDB951E2DE2}" type="presParOf" srcId="{4E1D260C-DF85-406D-9F6B-E8040A7202BB}" destId="{F68DE8E0-863B-4319-A8C9-620C85093157}" srcOrd="5" destOrd="0" presId="urn:microsoft.com/office/officeart/2005/8/layout/radial6"/>
    <dgm:cxn modelId="{35556017-FCE3-4C39-9B14-71359AFA20F0}" type="presParOf" srcId="{4E1D260C-DF85-406D-9F6B-E8040A7202BB}" destId="{BED65686-9F13-49E8-96F0-5E9FDB5AD214}" srcOrd="6" destOrd="0" presId="urn:microsoft.com/office/officeart/2005/8/layout/radial6"/>
    <dgm:cxn modelId="{6F6E8118-BE96-40A1-A814-F0D628234762}" type="presParOf" srcId="{4E1D260C-DF85-406D-9F6B-E8040A7202BB}" destId="{8AFCDC33-BB8D-4D8F-9E53-436C737E6EB3}" srcOrd="7" destOrd="0" presId="urn:microsoft.com/office/officeart/2005/8/layout/radial6"/>
    <dgm:cxn modelId="{3F02E9BB-A604-4184-A024-6B1146AD0548}" type="presParOf" srcId="{4E1D260C-DF85-406D-9F6B-E8040A7202BB}" destId="{5FEE718A-7BA2-49D4-896A-58A38250DC8F}" srcOrd="8" destOrd="0" presId="urn:microsoft.com/office/officeart/2005/8/layout/radial6"/>
    <dgm:cxn modelId="{5F33C56A-55C6-42E8-B4DC-5D2C3A580834}" type="presParOf" srcId="{4E1D260C-DF85-406D-9F6B-E8040A7202BB}" destId="{0F14E4B7-3333-4F50-9717-D83597FAA358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4B2BEB-42C8-4319-8D27-70D73B3B6B46}" type="doc">
      <dgm:prSet loTypeId="urn:microsoft.com/office/officeart/2005/8/layout/list1" loCatId="list" qsTypeId="urn:microsoft.com/office/officeart/2005/8/quickstyle/3d2" qsCatId="3D" csTypeId="urn:microsoft.com/office/officeart/2005/8/colors/accent1_2#4" csCatId="accent1" phldr="1"/>
      <dgm:spPr/>
      <dgm:t>
        <a:bodyPr/>
        <a:lstStyle/>
        <a:p>
          <a:endParaRPr lang="zh-CN" altLang="en-US"/>
        </a:p>
      </dgm:t>
    </dgm:pt>
    <dgm:pt modelId="{C8859EAD-E7A5-4DF0-971E-508327140F56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2 </a:t>
          </a:r>
          <a:r>
            <a:rPr lang="zh-CN" altLang="en-US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教学重点难点</a:t>
          </a:r>
          <a:endParaRPr lang="zh-CN" altLang="en-US" sz="3600" dirty="0"/>
        </a:p>
      </dgm:t>
    </dgm:pt>
    <dgm:pt modelId="{8313EB49-7E22-4BDF-8457-6969B7D9E8E6}" type="par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52C2587C-2580-452B-8577-70BF1B406CAC}" type="sib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D7778675-F78B-4825-84C8-CDF40219657E}" type="pres">
      <dgm:prSet presAssocID="{EF4B2BEB-42C8-4319-8D27-70D73B3B6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E1D1B3-857E-4BEF-B339-449A226FB74A}" type="pres">
      <dgm:prSet presAssocID="{C8859EAD-E7A5-4DF0-971E-508327140F56}" presName="parentLin" presStyleCnt="0"/>
      <dgm:spPr/>
    </dgm:pt>
    <dgm:pt modelId="{30C5A1BC-740A-4F1C-8366-6080C8CA704F}" type="pres">
      <dgm:prSet presAssocID="{C8859EAD-E7A5-4DF0-971E-508327140F56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08F81AC4-735C-4240-BDB0-A5A99A242A76}" type="pres">
      <dgm:prSet presAssocID="{C8859EAD-E7A5-4DF0-971E-508327140F56}" presName="parentText" presStyleLbl="node1" presStyleIdx="0" presStyleCnt="1" custScaleX="66435" custScaleY="31772" custLinFactNeighborX="-64602" custLinFactNeighborY="-5478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A59329-C157-40EB-9611-6009E75F7AE7}" type="pres">
      <dgm:prSet presAssocID="{C8859EAD-E7A5-4DF0-971E-508327140F56}" presName="negativeSpace" presStyleCnt="0"/>
      <dgm:spPr/>
    </dgm:pt>
    <dgm:pt modelId="{BF7B37CE-A603-4425-AD6B-FDC704D1FA98}" type="pres">
      <dgm:prSet presAssocID="{C8859EAD-E7A5-4DF0-971E-508327140F56}" presName="childText" presStyleLbl="conFgAcc1" presStyleIdx="0" presStyleCnt="1" custScaleY="53481" custLinFactNeighborY="-51283">
        <dgm:presLayoutVars>
          <dgm:bulletEnabled val="1"/>
        </dgm:presLayoutVars>
      </dgm:prSet>
      <dgm:spPr/>
    </dgm:pt>
  </dgm:ptLst>
  <dgm:cxnLst>
    <dgm:cxn modelId="{B6A98013-8E61-40BC-ACE2-2DA246F3A0DF}" srcId="{EF4B2BEB-42C8-4319-8D27-70D73B3B6B46}" destId="{C8859EAD-E7A5-4DF0-971E-508327140F56}" srcOrd="0" destOrd="0" parTransId="{8313EB49-7E22-4BDF-8457-6969B7D9E8E6}" sibTransId="{52C2587C-2580-452B-8577-70BF1B406CAC}"/>
    <dgm:cxn modelId="{2F430ED4-B753-4ADC-A7B2-F72B7126D405}" type="presOf" srcId="{C8859EAD-E7A5-4DF0-971E-508327140F56}" destId="{30C5A1BC-740A-4F1C-8366-6080C8CA704F}" srcOrd="0" destOrd="0" presId="urn:microsoft.com/office/officeart/2005/8/layout/list1"/>
    <dgm:cxn modelId="{C851445A-149F-4E2E-B556-FDFB3F2C3242}" type="presOf" srcId="{C8859EAD-E7A5-4DF0-971E-508327140F56}" destId="{08F81AC4-735C-4240-BDB0-A5A99A242A76}" srcOrd="1" destOrd="0" presId="urn:microsoft.com/office/officeart/2005/8/layout/list1"/>
    <dgm:cxn modelId="{EC090B77-40AD-4231-BBEA-D8FFBF77A7F3}" type="presOf" srcId="{EF4B2BEB-42C8-4319-8D27-70D73B3B6B46}" destId="{D7778675-F78B-4825-84C8-CDF40219657E}" srcOrd="0" destOrd="0" presId="urn:microsoft.com/office/officeart/2005/8/layout/list1"/>
    <dgm:cxn modelId="{BDD6F79A-E6D1-48BB-ADD5-0D3900E665FB}" type="presParOf" srcId="{D7778675-F78B-4825-84C8-CDF40219657E}" destId="{DBE1D1B3-857E-4BEF-B339-449A226FB74A}" srcOrd="0" destOrd="0" presId="urn:microsoft.com/office/officeart/2005/8/layout/list1"/>
    <dgm:cxn modelId="{9A364E79-7730-4514-9071-3E020FD12232}" type="presParOf" srcId="{DBE1D1B3-857E-4BEF-B339-449A226FB74A}" destId="{30C5A1BC-740A-4F1C-8366-6080C8CA704F}" srcOrd="0" destOrd="0" presId="urn:microsoft.com/office/officeart/2005/8/layout/list1"/>
    <dgm:cxn modelId="{C01C6853-916E-49EB-B11B-CBB96CB78165}" type="presParOf" srcId="{DBE1D1B3-857E-4BEF-B339-449A226FB74A}" destId="{08F81AC4-735C-4240-BDB0-A5A99A242A76}" srcOrd="1" destOrd="0" presId="urn:microsoft.com/office/officeart/2005/8/layout/list1"/>
    <dgm:cxn modelId="{CC7A16A4-C38A-46AC-AB40-56AB4C7511D4}" type="presParOf" srcId="{D7778675-F78B-4825-84C8-CDF40219657E}" destId="{28A59329-C157-40EB-9611-6009E75F7AE7}" srcOrd="1" destOrd="0" presId="urn:microsoft.com/office/officeart/2005/8/layout/list1"/>
    <dgm:cxn modelId="{38EF842E-A2EA-4222-9B36-98E09CF31938}" type="presParOf" srcId="{D7778675-F78B-4825-84C8-CDF40219657E}" destId="{BF7B37CE-A603-4425-AD6B-FDC704D1FA9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5DC61C-A0CC-429D-A4B7-15083CC34027}" type="doc">
      <dgm:prSet loTypeId="urn:microsoft.com/office/officeart/2005/8/layout/matrix1" loCatId="matrix" qsTypeId="urn:microsoft.com/office/officeart/2005/8/quickstyle/3d8" qsCatId="3D" csTypeId="urn:microsoft.com/office/officeart/2005/8/colors/accent1_2#5" csCatId="accent1" phldr="1"/>
      <dgm:spPr/>
      <dgm:t>
        <a:bodyPr/>
        <a:lstStyle/>
        <a:p>
          <a:endParaRPr lang="zh-CN" altLang="en-US"/>
        </a:p>
      </dgm:t>
    </dgm:pt>
    <dgm:pt modelId="{C32AD350-917A-44E3-B599-81BF93BC2ED5}" type="pres">
      <dgm:prSet presAssocID="{C05DC61C-A0CC-429D-A4B7-15083CC3402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2364F03-D41C-464F-91C3-D8889F0ED037}" type="presOf" srcId="{C05DC61C-A0CC-429D-A4B7-15083CC34027}" destId="{C32AD350-917A-44E3-B599-81BF93BC2ED5}" srcOrd="0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4B2BEB-42C8-4319-8D27-70D73B3B6B46}" type="doc">
      <dgm:prSet loTypeId="urn:microsoft.com/office/officeart/2005/8/layout/list1" loCatId="list" qsTypeId="urn:microsoft.com/office/officeart/2005/8/quickstyle/3d2" qsCatId="3D" csTypeId="urn:microsoft.com/office/officeart/2005/8/colors/accent1_2#6" csCatId="accent1" phldr="1"/>
      <dgm:spPr/>
      <dgm:t>
        <a:bodyPr/>
        <a:lstStyle/>
        <a:p>
          <a:endParaRPr lang="zh-CN" altLang="en-US"/>
        </a:p>
      </dgm:t>
    </dgm:pt>
    <dgm:pt modelId="{C8859EAD-E7A5-4DF0-971E-508327140F56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1 </a:t>
          </a:r>
          <a:r>
            <a:rPr lang="zh-CN" altLang="en-US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、复习知识、引入新课</a:t>
          </a:r>
          <a:endParaRPr lang="zh-CN" altLang="en-US" sz="3600" dirty="0"/>
        </a:p>
      </dgm:t>
    </dgm:pt>
    <dgm:pt modelId="{8313EB49-7E22-4BDF-8457-6969B7D9E8E6}" type="par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52C2587C-2580-452B-8577-70BF1B406CAC}" type="sib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D7778675-F78B-4825-84C8-CDF40219657E}" type="pres">
      <dgm:prSet presAssocID="{EF4B2BEB-42C8-4319-8D27-70D73B3B6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E1D1B3-857E-4BEF-B339-449A226FB74A}" type="pres">
      <dgm:prSet presAssocID="{C8859EAD-E7A5-4DF0-971E-508327140F56}" presName="parentLin" presStyleCnt="0"/>
      <dgm:spPr/>
    </dgm:pt>
    <dgm:pt modelId="{30C5A1BC-740A-4F1C-8366-6080C8CA704F}" type="pres">
      <dgm:prSet presAssocID="{C8859EAD-E7A5-4DF0-971E-508327140F56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08F81AC4-735C-4240-BDB0-A5A99A242A76}" type="pres">
      <dgm:prSet presAssocID="{C8859EAD-E7A5-4DF0-971E-508327140F56}" presName="parentText" presStyleLbl="node1" presStyleIdx="0" presStyleCnt="1" custScaleX="95386" custScaleY="31772" custLinFactNeighborX="-78728" custLinFactNeighborY="-5478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A59329-C157-40EB-9611-6009E75F7AE7}" type="pres">
      <dgm:prSet presAssocID="{C8859EAD-E7A5-4DF0-971E-508327140F56}" presName="negativeSpace" presStyleCnt="0"/>
      <dgm:spPr/>
    </dgm:pt>
    <dgm:pt modelId="{BF7B37CE-A603-4425-AD6B-FDC704D1FA98}" type="pres">
      <dgm:prSet presAssocID="{C8859EAD-E7A5-4DF0-971E-508327140F56}" presName="childText" presStyleLbl="conFgAcc1" presStyleIdx="0" presStyleCnt="1" custScaleY="53481" custLinFactNeighborY="-512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6A98013-8E61-40BC-ACE2-2DA246F3A0DF}" srcId="{EF4B2BEB-42C8-4319-8D27-70D73B3B6B46}" destId="{C8859EAD-E7A5-4DF0-971E-508327140F56}" srcOrd="0" destOrd="0" parTransId="{8313EB49-7E22-4BDF-8457-6969B7D9E8E6}" sibTransId="{52C2587C-2580-452B-8577-70BF1B406CAC}"/>
    <dgm:cxn modelId="{2541F4E2-C5B3-40C3-888E-B655717F6ED6}" type="presOf" srcId="{C8859EAD-E7A5-4DF0-971E-508327140F56}" destId="{08F81AC4-735C-4240-BDB0-A5A99A242A76}" srcOrd="1" destOrd="0" presId="urn:microsoft.com/office/officeart/2005/8/layout/list1"/>
    <dgm:cxn modelId="{02193F4B-EF19-49F9-B8A7-CD5070903422}" type="presOf" srcId="{C8859EAD-E7A5-4DF0-971E-508327140F56}" destId="{30C5A1BC-740A-4F1C-8366-6080C8CA704F}" srcOrd="0" destOrd="0" presId="urn:microsoft.com/office/officeart/2005/8/layout/list1"/>
    <dgm:cxn modelId="{14E6FC63-DAE7-43F1-8938-FFE4416E7280}" type="presOf" srcId="{EF4B2BEB-42C8-4319-8D27-70D73B3B6B46}" destId="{D7778675-F78B-4825-84C8-CDF40219657E}" srcOrd="0" destOrd="0" presId="urn:microsoft.com/office/officeart/2005/8/layout/list1"/>
    <dgm:cxn modelId="{EEB89F62-28A2-43DA-9676-D8901BD23053}" type="presParOf" srcId="{D7778675-F78B-4825-84C8-CDF40219657E}" destId="{DBE1D1B3-857E-4BEF-B339-449A226FB74A}" srcOrd="0" destOrd="0" presId="urn:microsoft.com/office/officeart/2005/8/layout/list1"/>
    <dgm:cxn modelId="{DBD1863B-33DA-4B70-AE95-90F28B52B2F7}" type="presParOf" srcId="{DBE1D1B3-857E-4BEF-B339-449A226FB74A}" destId="{30C5A1BC-740A-4F1C-8366-6080C8CA704F}" srcOrd="0" destOrd="0" presId="urn:microsoft.com/office/officeart/2005/8/layout/list1"/>
    <dgm:cxn modelId="{42345DB6-CBDC-4E87-B2C8-D8CAFE1DD53C}" type="presParOf" srcId="{DBE1D1B3-857E-4BEF-B339-449A226FB74A}" destId="{08F81AC4-735C-4240-BDB0-A5A99A242A76}" srcOrd="1" destOrd="0" presId="urn:microsoft.com/office/officeart/2005/8/layout/list1"/>
    <dgm:cxn modelId="{B2F146DA-0393-496E-AED4-3F8F801ED177}" type="presParOf" srcId="{D7778675-F78B-4825-84C8-CDF40219657E}" destId="{28A59329-C157-40EB-9611-6009E75F7AE7}" srcOrd="1" destOrd="0" presId="urn:microsoft.com/office/officeart/2005/8/layout/list1"/>
    <dgm:cxn modelId="{842B81A4-E592-4343-B7CF-6D6CC16F099C}" type="presParOf" srcId="{D7778675-F78B-4825-84C8-CDF40219657E}" destId="{BF7B37CE-A603-4425-AD6B-FDC704D1FA9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4B2BEB-42C8-4319-8D27-70D73B3B6B46}" type="doc">
      <dgm:prSet loTypeId="urn:microsoft.com/office/officeart/2005/8/layout/list1" loCatId="list" qsTypeId="urn:microsoft.com/office/officeart/2005/8/quickstyle/3d2" qsCatId="3D" csTypeId="urn:microsoft.com/office/officeart/2005/8/colors/accent1_2#7" csCatId="accent1" phldr="1"/>
      <dgm:spPr/>
      <dgm:t>
        <a:bodyPr/>
        <a:lstStyle/>
        <a:p>
          <a:endParaRPr lang="zh-CN" altLang="en-US"/>
        </a:p>
      </dgm:t>
    </dgm:pt>
    <dgm:pt modelId="{C8859EAD-E7A5-4DF0-971E-508327140F56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2</a:t>
          </a:r>
          <a:r>
            <a:rPr lang="zh-CN" altLang="en-US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、提出问题、进行探究</a:t>
          </a:r>
          <a:endParaRPr lang="zh-CN" altLang="en-US" sz="3600" dirty="0"/>
        </a:p>
      </dgm:t>
    </dgm:pt>
    <dgm:pt modelId="{8313EB49-7E22-4BDF-8457-6969B7D9E8E6}" type="par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52C2587C-2580-452B-8577-70BF1B406CAC}" type="sib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D7778675-F78B-4825-84C8-CDF40219657E}" type="pres">
      <dgm:prSet presAssocID="{EF4B2BEB-42C8-4319-8D27-70D73B3B6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E1D1B3-857E-4BEF-B339-449A226FB74A}" type="pres">
      <dgm:prSet presAssocID="{C8859EAD-E7A5-4DF0-971E-508327140F56}" presName="parentLin" presStyleCnt="0"/>
      <dgm:spPr/>
    </dgm:pt>
    <dgm:pt modelId="{30C5A1BC-740A-4F1C-8366-6080C8CA704F}" type="pres">
      <dgm:prSet presAssocID="{C8859EAD-E7A5-4DF0-971E-508327140F56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08F81AC4-735C-4240-BDB0-A5A99A242A76}" type="pres">
      <dgm:prSet presAssocID="{C8859EAD-E7A5-4DF0-971E-508327140F56}" presName="parentText" presStyleLbl="node1" presStyleIdx="0" presStyleCnt="1" custScaleX="95386" custScaleY="31772" custLinFactNeighborX="-78728" custLinFactNeighborY="-5478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A59329-C157-40EB-9611-6009E75F7AE7}" type="pres">
      <dgm:prSet presAssocID="{C8859EAD-E7A5-4DF0-971E-508327140F56}" presName="negativeSpace" presStyleCnt="0"/>
      <dgm:spPr/>
    </dgm:pt>
    <dgm:pt modelId="{BF7B37CE-A603-4425-AD6B-FDC704D1FA98}" type="pres">
      <dgm:prSet presAssocID="{C8859EAD-E7A5-4DF0-971E-508327140F56}" presName="childText" presStyleLbl="conFgAcc1" presStyleIdx="0" presStyleCnt="1" custScaleY="53481" custLinFactNeighborY="-512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6A98013-8E61-40BC-ACE2-2DA246F3A0DF}" srcId="{EF4B2BEB-42C8-4319-8D27-70D73B3B6B46}" destId="{C8859EAD-E7A5-4DF0-971E-508327140F56}" srcOrd="0" destOrd="0" parTransId="{8313EB49-7E22-4BDF-8457-6969B7D9E8E6}" sibTransId="{52C2587C-2580-452B-8577-70BF1B406CAC}"/>
    <dgm:cxn modelId="{7EED764D-1EBE-4568-892C-B218638BD770}" type="presOf" srcId="{C8859EAD-E7A5-4DF0-971E-508327140F56}" destId="{08F81AC4-735C-4240-BDB0-A5A99A242A76}" srcOrd="1" destOrd="0" presId="urn:microsoft.com/office/officeart/2005/8/layout/list1"/>
    <dgm:cxn modelId="{C972A958-B57A-4CB7-8B8F-28D046A09FD9}" type="presOf" srcId="{C8859EAD-E7A5-4DF0-971E-508327140F56}" destId="{30C5A1BC-740A-4F1C-8366-6080C8CA704F}" srcOrd="0" destOrd="0" presId="urn:microsoft.com/office/officeart/2005/8/layout/list1"/>
    <dgm:cxn modelId="{25E306CD-CB76-4E7E-B818-067DDBD64CE0}" type="presOf" srcId="{EF4B2BEB-42C8-4319-8D27-70D73B3B6B46}" destId="{D7778675-F78B-4825-84C8-CDF40219657E}" srcOrd="0" destOrd="0" presId="urn:microsoft.com/office/officeart/2005/8/layout/list1"/>
    <dgm:cxn modelId="{E4CCB2C8-D1F1-4A99-952F-6B081B3C8984}" type="presParOf" srcId="{D7778675-F78B-4825-84C8-CDF40219657E}" destId="{DBE1D1B3-857E-4BEF-B339-449A226FB74A}" srcOrd="0" destOrd="0" presId="urn:microsoft.com/office/officeart/2005/8/layout/list1"/>
    <dgm:cxn modelId="{7670B998-4DA8-4768-A0AD-62035D7B0FC5}" type="presParOf" srcId="{DBE1D1B3-857E-4BEF-B339-449A226FB74A}" destId="{30C5A1BC-740A-4F1C-8366-6080C8CA704F}" srcOrd="0" destOrd="0" presId="urn:microsoft.com/office/officeart/2005/8/layout/list1"/>
    <dgm:cxn modelId="{1DB260B9-CC30-429C-AFF1-DD536F578989}" type="presParOf" srcId="{DBE1D1B3-857E-4BEF-B339-449A226FB74A}" destId="{08F81AC4-735C-4240-BDB0-A5A99A242A76}" srcOrd="1" destOrd="0" presId="urn:microsoft.com/office/officeart/2005/8/layout/list1"/>
    <dgm:cxn modelId="{5471AAEA-CEFA-4FD4-8EF8-A3A129D0A421}" type="presParOf" srcId="{D7778675-F78B-4825-84C8-CDF40219657E}" destId="{28A59329-C157-40EB-9611-6009E75F7AE7}" srcOrd="1" destOrd="0" presId="urn:microsoft.com/office/officeart/2005/8/layout/list1"/>
    <dgm:cxn modelId="{39FE99A9-FAD7-40C0-B5AA-C2A94A75D864}" type="presParOf" srcId="{D7778675-F78B-4825-84C8-CDF40219657E}" destId="{BF7B37CE-A603-4425-AD6B-FDC704D1FA9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4B2BEB-42C8-4319-8D27-70D73B3B6B46}" type="doc">
      <dgm:prSet loTypeId="urn:microsoft.com/office/officeart/2005/8/layout/list1" loCatId="list" qsTypeId="urn:microsoft.com/office/officeart/2005/8/quickstyle/3d2" qsCatId="3D" csTypeId="urn:microsoft.com/office/officeart/2005/8/colors/accent1_2#8" csCatId="accent1" phldr="1"/>
      <dgm:spPr/>
      <dgm:t>
        <a:bodyPr/>
        <a:lstStyle/>
        <a:p>
          <a:endParaRPr lang="zh-CN" altLang="en-US"/>
        </a:p>
      </dgm:t>
    </dgm:pt>
    <dgm:pt modelId="{C8859EAD-E7A5-4DF0-971E-508327140F56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3</a:t>
          </a:r>
          <a:r>
            <a:rPr lang="zh-CN" altLang="en-US" sz="3600" b="1" dirty="0" smtClean="0">
              <a:solidFill>
                <a:schemeClr val="bg1"/>
              </a:solidFill>
              <a:latin typeface="Times New Roman" pitchFamily="18" charset="0"/>
              <a:ea typeface="楷体_GB2312" pitchFamily="49" charset="-122"/>
            </a:rPr>
            <a:t>、分析规律、获取新知</a:t>
          </a:r>
          <a:endParaRPr lang="zh-CN" altLang="en-US" sz="3600" dirty="0"/>
        </a:p>
      </dgm:t>
    </dgm:pt>
    <dgm:pt modelId="{8313EB49-7E22-4BDF-8457-6969B7D9E8E6}" type="par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52C2587C-2580-452B-8577-70BF1B406CAC}" type="sibTrans" cxnId="{B6A98013-8E61-40BC-ACE2-2DA246F3A0DF}">
      <dgm:prSet/>
      <dgm:spPr/>
      <dgm:t>
        <a:bodyPr/>
        <a:lstStyle/>
        <a:p>
          <a:endParaRPr lang="zh-CN" altLang="en-US"/>
        </a:p>
      </dgm:t>
    </dgm:pt>
    <dgm:pt modelId="{D7778675-F78B-4825-84C8-CDF40219657E}" type="pres">
      <dgm:prSet presAssocID="{EF4B2BEB-42C8-4319-8D27-70D73B3B6B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E1D1B3-857E-4BEF-B339-449A226FB74A}" type="pres">
      <dgm:prSet presAssocID="{C8859EAD-E7A5-4DF0-971E-508327140F56}" presName="parentLin" presStyleCnt="0"/>
      <dgm:spPr/>
    </dgm:pt>
    <dgm:pt modelId="{30C5A1BC-740A-4F1C-8366-6080C8CA704F}" type="pres">
      <dgm:prSet presAssocID="{C8859EAD-E7A5-4DF0-971E-508327140F56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08F81AC4-735C-4240-BDB0-A5A99A242A76}" type="pres">
      <dgm:prSet presAssocID="{C8859EAD-E7A5-4DF0-971E-508327140F56}" presName="parentText" presStyleLbl="node1" presStyleIdx="0" presStyleCnt="1" custScaleX="95386" custScaleY="31772" custLinFactNeighborX="-78728" custLinFactNeighborY="-5478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A59329-C157-40EB-9611-6009E75F7AE7}" type="pres">
      <dgm:prSet presAssocID="{C8859EAD-E7A5-4DF0-971E-508327140F56}" presName="negativeSpace" presStyleCnt="0"/>
      <dgm:spPr/>
    </dgm:pt>
    <dgm:pt modelId="{BF7B37CE-A603-4425-AD6B-FDC704D1FA98}" type="pres">
      <dgm:prSet presAssocID="{C8859EAD-E7A5-4DF0-971E-508327140F56}" presName="childText" presStyleLbl="conFgAcc1" presStyleIdx="0" presStyleCnt="1" custScaleY="53481" custLinFactNeighborY="-512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975E917-BEBF-4762-9D03-7ED788083ECE}" type="presOf" srcId="{C8859EAD-E7A5-4DF0-971E-508327140F56}" destId="{30C5A1BC-740A-4F1C-8366-6080C8CA704F}" srcOrd="0" destOrd="0" presId="urn:microsoft.com/office/officeart/2005/8/layout/list1"/>
    <dgm:cxn modelId="{F182E12E-7D2E-4B22-A182-2549C34D7A27}" type="presOf" srcId="{C8859EAD-E7A5-4DF0-971E-508327140F56}" destId="{08F81AC4-735C-4240-BDB0-A5A99A242A76}" srcOrd="1" destOrd="0" presId="urn:microsoft.com/office/officeart/2005/8/layout/list1"/>
    <dgm:cxn modelId="{B6A98013-8E61-40BC-ACE2-2DA246F3A0DF}" srcId="{EF4B2BEB-42C8-4319-8D27-70D73B3B6B46}" destId="{C8859EAD-E7A5-4DF0-971E-508327140F56}" srcOrd="0" destOrd="0" parTransId="{8313EB49-7E22-4BDF-8457-6969B7D9E8E6}" sibTransId="{52C2587C-2580-452B-8577-70BF1B406CAC}"/>
    <dgm:cxn modelId="{732A230B-5B72-47F8-99E9-062F3CE16338}" type="presOf" srcId="{EF4B2BEB-42C8-4319-8D27-70D73B3B6B46}" destId="{D7778675-F78B-4825-84C8-CDF40219657E}" srcOrd="0" destOrd="0" presId="urn:microsoft.com/office/officeart/2005/8/layout/list1"/>
    <dgm:cxn modelId="{342DA9B4-0C6D-42D5-8293-DA62170DAC05}" type="presParOf" srcId="{D7778675-F78B-4825-84C8-CDF40219657E}" destId="{DBE1D1B3-857E-4BEF-B339-449A226FB74A}" srcOrd="0" destOrd="0" presId="urn:microsoft.com/office/officeart/2005/8/layout/list1"/>
    <dgm:cxn modelId="{D0D74312-2541-4294-A8E3-847F66A0D2BD}" type="presParOf" srcId="{DBE1D1B3-857E-4BEF-B339-449A226FB74A}" destId="{30C5A1BC-740A-4F1C-8366-6080C8CA704F}" srcOrd="0" destOrd="0" presId="urn:microsoft.com/office/officeart/2005/8/layout/list1"/>
    <dgm:cxn modelId="{86DEFCB2-BC99-4C2B-8599-E2203589A47E}" type="presParOf" srcId="{DBE1D1B3-857E-4BEF-B339-449A226FB74A}" destId="{08F81AC4-735C-4240-BDB0-A5A99A242A76}" srcOrd="1" destOrd="0" presId="urn:microsoft.com/office/officeart/2005/8/layout/list1"/>
    <dgm:cxn modelId="{0543F970-5EAE-448D-93F7-30A1E77D4915}" type="presParOf" srcId="{D7778675-F78B-4825-84C8-CDF40219657E}" destId="{28A59329-C157-40EB-9611-6009E75F7AE7}" srcOrd="1" destOrd="0" presId="urn:microsoft.com/office/officeart/2005/8/layout/list1"/>
    <dgm:cxn modelId="{173A771B-327B-44AD-8E74-4D6E79F40229}" type="presParOf" srcId="{D7778675-F78B-4825-84C8-CDF40219657E}" destId="{BF7B37CE-A603-4425-AD6B-FDC704D1FA9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DECBBB83-B034-4880-8382-9D918881CD6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143000" y="628650"/>
            <a:ext cx="8012113" cy="2571750"/>
            <a:chOff x="720" y="396"/>
            <a:chExt cx="5047" cy="1620"/>
          </a:xfrm>
        </p:grpSpPr>
        <p:sp>
          <p:nvSpPr>
            <p:cNvPr id="5" name="Rectangle 18"/>
            <p:cNvSpPr>
              <a:spLocks noChangeArrowheads="1"/>
            </p:cNvSpPr>
            <p:nvPr userDrawn="1"/>
          </p:nvSpPr>
          <p:spPr bwMode="gray">
            <a:xfrm>
              <a:off x="1081" y="396"/>
              <a:ext cx="4686" cy="159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" name="Rectangle 28"/>
            <p:cNvSpPr>
              <a:spLocks noChangeArrowheads="1"/>
            </p:cNvSpPr>
            <p:nvPr userDrawn="1"/>
          </p:nvSpPr>
          <p:spPr bwMode="gray">
            <a:xfrm>
              <a:off x="720" y="1440"/>
              <a:ext cx="576" cy="57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ea typeface="+mn-ea"/>
              </a:endParaRPr>
            </a:p>
          </p:txBody>
        </p:sp>
      </p:grpSp>
      <p:sp>
        <p:nvSpPr>
          <p:cNvPr id="7" name="Rectangle 17"/>
          <p:cNvSpPr>
            <a:spLocks noChangeArrowheads="1"/>
          </p:cNvSpPr>
          <p:nvPr/>
        </p:nvSpPr>
        <p:spPr bwMode="gray">
          <a:xfrm>
            <a:off x="1130300" y="3141663"/>
            <a:ext cx="8013700" cy="574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573088" y="2520950"/>
            <a:ext cx="576262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gray">
          <a:xfrm>
            <a:off x="1716088" y="628650"/>
            <a:ext cx="566737" cy="63658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gray">
          <a:xfrm>
            <a:off x="2278063" y="0"/>
            <a:ext cx="585787" cy="635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gray">
          <a:xfrm>
            <a:off x="2281238" y="628650"/>
            <a:ext cx="585787" cy="6318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2" name="Rectangle 23"/>
          <p:cNvSpPr>
            <a:spLocks noChangeArrowheads="1"/>
          </p:cNvSpPr>
          <p:nvPr/>
        </p:nvSpPr>
        <p:spPr bwMode="gray">
          <a:xfrm>
            <a:off x="1141413" y="1262063"/>
            <a:ext cx="574675" cy="6254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gray">
          <a:xfrm>
            <a:off x="1716088" y="1263650"/>
            <a:ext cx="566737" cy="6223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gray">
          <a:xfrm>
            <a:off x="573088" y="1885950"/>
            <a:ext cx="576262" cy="6445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5" name="Rectangle 26"/>
          <p:cNvSpPr>
            <a:spLocks noChangeArrowheads="1"/>
          </p:cNvSpPr>
          <p:nvPr/>
        </p:nvSpPr>
        <p:spPr bwMode="gray">
          <a:xfrm>
            <a:off x="1141413" y="1885950"/>
            <a:ext cx="576262" cy="6445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6" name="Rectangle 27"/>
          <p:cNvSpPr>
            <a:spLocks noChangeArrowheads="1"/>
          </p:cNvSpPr>
          <p:nvPr/>
        </p:nvSpPr>
        <p:spPr bwMode="gray">
          <a:xfrm>
            <a:off x="0" y="2528888"/>
            <a:ext cx="574675" cy="633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191000" y="5410200"/>
            <a:ext cx="1295400" cy="695325"/>
            <a:chOff x="2680" y="3678"/>
            <a:chExt cx="680" cy="438"/>
          </a:xfrm>
        </p:grpSpPr>
        <p:sp>
          <p:nvSpPr>
            <p:cNvPr id="18" name="Text Box 14"/>
            <p:cNvSpPr txBox="1">
              <a:spLocks noChangeArrowheads="1"/>
            </p:cNvSpPr>
            <p:nvPr userDrawn="1"/>
          </p:nvSpPr>
          <p:spPr bwMode="gray">
            <a:xfrm>
              <a:off x="2680" y="3789"/>
              <a:ext cx="6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>
                  <a:solidFill>
                    <a:schemeClr val="tx2"/>
                  </a:solidFill>
                  <a:ea typeface="宋体" pitchFamily="2" charset="-122"/>
                </a:rPr>
                <a:t>LOGO</a:t>
              </a:r>
            </a:p>
          </p:txBody>
        </p:sp>
        <p:sp>
          <p:nvSpPr>
            <p:cNvPr id="19" name="AutoShape 15"/>
            <p:cNvSpPr>
              <a:spLocks noChangeArrowheads="1"/>
            </p:cNvSpPr>
            <p:nvPr userDrawn="1"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ea typeface="+mn-ea"/>
              </a:endParaRPr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752600" y="1800225"/>
            <a:ext cx="6629400" cy="1012825"/>
          </a:xfrm>
        </p:spPr>
        <p:txBody>
          <a:bodyPr/>
          <a:lstStyle>
            <a:lvl1pPr algn="ctr">
              <a:defRPr sz="3600" i="1">
                <a:latin typeface="Verdana" pitchFamily="34" charset="0"/>
              </a:defRPr>
            </a:lvl1pPr>
          </a:lstStyle>
          <a:p>
            <a:r>
              <a:rPr lang="en-US" altLang="zh-CN"/>
              <a:t>Click to edit Master </a:t>
            </a:r>
            <a:br>
              <a:rPr lang="en-US" altLang="zh-CN"/>
            </a:br>
            <a:r>
              <a:rPr lang="en-US" altLang="zh-CN"/>
              <a:t>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00200" y="3276600"/>
            <a:ext cx="6324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D44DD-845D-4EC7-86C7-040456B6C30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3E3DC-5806-43F2-9C58-7B98A3EAB8A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257AD-73F2-4714-9489-6FF4BED7E13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22454-409F-46A0-A98A-7AFC8FF0BA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9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491C0-093E-48C8-8CC8-8B4C01DDE6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45735-4401-44D5-8DF6-2CCC401B63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32A42-D55B-417F-B649-C39495C268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E78DC-4BE3-4C36-A122-97165FEF17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B9A3C-F40E-4B2B-B8F8-DE6A3C0B0B1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6019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6019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63D14-110D-41D5-A873-37A3254D2E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91400" cy="4873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28725"/>
            <a:ext cx="8229600" cy="5248275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DABC9-BA98-4A71-A7B8-AFD978FCEE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655638" y="360363"/>
            <a:ext cx="8497887" cy="71913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373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971800" y="65373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fld id="{E9C8B418-3208-42CF-9636-FD80E02389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143000" y="457200"/>
            <a:ext cx="7391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gray">
          <a:xfrm>
            <a:off x="0" y="719138"/>
            <a:ext cx="328613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gray">
          <a:xfrm>
            <a:off x="328613" y="357188"/>
            <a:ext cx="328612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657225" y="0"/>
            <a:ext cx="328613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657225" y="361950"/>
            <a:ext cx="328613" cy="3619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328613" y="719138"/>
            <a:ext cx="328612" cy="3619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43600" y="68263"/>
            <a:ext cx="25908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5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629400" cy="1012825"/>
          </a:xfrm>
        </p:spPr>
        <p:txBody>
          <a:bodyPr/>
          <a:lstStyle/>
          <a:p>
            <a:pPr eaLnBrk="1" hangingPunct="1"/>
            <a:r>
              <a:rPr lang="zh-CN" altLang="en-US" sz="2400" i="0" smtClean="0">
                <a:ea typeface="宋体" charset="-122"/>
              </a:rPr>
              <a:t/>
            </a:r>
            <a:br>
              <a:rPr lang="zh-CN" altLang="en-US" sz="2400" i="0" smtClean="0">
                <a:ea typeface="宋体" charset="-122"/>
              </a:rPr>
            </a:br>
            <a:r>
              <a:rPr lang="en-US" altLang="zh-CN" sz="3200" i="0" smtClean="0">
                <a:ea typeface="宋体" charset="-122"/>
              </a:rPr>
              <a:t> </a:t>
            </a:r>
            <a:r>
              <a:rPr lang="zh-CN" altLang="en-US" sz="4400" i="0" smtClean="0">
                <a:ea typeface="宋体" charset="-122"/>
              </a:rPr>
              <a:t>复分解反应</a:t>
            </a:r>
            <a:endParaRPr lang="en-US" altLang="zh-CN" sz="7000" i="0" smtClean="0">
              <a:ea typeface="宋体" charset="-122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3200400"/>
            <a:ext cx="6324600" cy="381000"/>
          </a:xfrm>
        </p:spPr>
        <p:txBody>
          <a:bodyPr/>
          <a:lstStyle/>
          <a:p>
            <a:pPr eaLnBrk="1" hangingPunct="1"/>
            <a:r>
              <a:rPr lang="zh-CN" altLang="en-US" sz="2800" smtClean="0">
                <a:ea typeface="宋体" charset="-122"/>
              </a:rPr>
              <a:t>龙泉外国语学校        杨意</a:t>
            </a:r>
            <a:endParaRPr lang="en-US" altLang="zh-CN" sz="2800" smtClean="0">
              <a:ea typeface="宋体" charset="-122"/>
            </a:endParaRPr>
          </a:p>
        </p:txBody>
      </p:sp>
      <p:pic>
        <p:nvPicPr>
          <p:cNvPr id="15363" name="Picture 2" descr="d:\新建文件夹 (2)\360se6\User Data\temp\item-51774C43-1C93844600000000040100001DCFD0E3.0.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8862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Company name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400" smtClean="0">
                <a:ea typeface="宋体" charset="-122"/>
              </a:rPr>
              <a:t>《</a:t>
            </a:r>
            <a:r>
              <a:rPr lang="zh-CN" altLang="en-US" sz="4400" smtClean="0">
                <a:ea typeface="宋体" charset="-122"/>
              </a:rPr>
              <a:t>复分解反应</a:t>
            </a:r>
            <a:r>
              <a:rPr lang="en-US" altLang="zh-CN" sz="4400" smtClean="0">
                <a:ea typeface="宋体" charset="-122"/>
              </a:rPr>
              <a:t>》</a:t>
            </a:r>
            <a:r>
              <a:rPr lang="zh-CN" altLang="en-US" sz="4400" smtClean="0">
                <a:ea typeface="宋体" charset="-122"/>
              </a:rPr>
              <a:t>教学设计</a:t>
            </a:r>
            <a:endParaRPr lang="en-US" altLang="zh-CN" sz="4400" smtClean="0">
              <a:ea typeface="宋体" charset="-122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zh-CN"/>
          </a:p>
        </p:txBody>
      </p:sp>
      <p:sp>
        <p:nvSpPr>
          <p:cNvPr id="16388" name="Line 46"/>
          <p:cNvSpPr>
            <a:spLocks noChangeShapeType="1"/>
          </p:cNvSpPr>
          <p:nvPr/>
        </p:nvSpPr>
        <p:spPr bwMode="auto">
          <a:xfrm>
            <a:off x="2209800" y="2359025"/>
            <a:ext cx="48006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6389" name="Group 47"/>
          <p:cNvGrpSpPr>
            <a:grpSpLocks/>
          </p:cNvGrpSpPr>
          <p:nvPr/>
        </p:nvGrpSpPr>
        <p:grpSpPr bwMode="auto">
          <a:xfrm>
            <a:off x="1966913" y="2252663"/>
            <a:ext cx="182562" cy="182562"/>
            <a:chOff x="1239" y="1515"/>
            <a:chExt cx="115" cy="115"/>
          </a:xfrm>
        </p:grpSpPr>
        <p:sp>
          <p:nvSpPr>
            <p:cNvPr id="16409" name="AutoShape 48"/>
            <p:cNvSpPr>
              <a:spLocks noChangeArrowheads="1"/>
            </p:cNvSpPr>
            <p:nvPr/>
          </p:nvSpPr>
          <p:spPr bwMode="gray">
            <a:xfrm rot="2700000">
              <a:off x="1239" y="1515"/>
              <a:ext cx="115" cy="115"/>
            </a:xfrm>
            <a:prstGeom prst="rtTriangle">
              <a:avLst/>
            </a:prstGeom>
            <a:solidFill>
              <a:srgbClr val="80808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6410" name="AutoShape 49"/>
            <p:cNvSpPr>
              <a:spLocks noChangeArrowheads="1"/>
            </p:cNvSpPr>
            <p:nvPr/>
          </p:nvSpPr>
          <p:spPr bwMode="gray">
            <a:xfrm rot="18900000" flipH="1">
              <a:off x="1239" y="1515"/>
              <a:ext cx="115" cy="115"/>
            </a:xfrm>
            <a:prstGeom prst="rtTriangle">
              <a:avLst/>
            </a:prstGeom>
            <a:solidFill>
              <a:schemeClr val="folHlink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390" name="Text Box 50"/>
          <p:cNvSpPr txBox="1">
            <a:spLocks noChangeArrowheads="1"/>
          </p:cNvSpPr>
          <p:nvPr/>
        </p:nvSpPr>
        <p:spPr bwMode="auto">
          <a:xfrm>
            <a:off x="2667000" y="1752600"/>
            <a:ext cx="347980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3200" b="1">
                <a:ea typeface="楷体_GB2312"/>
                <a:cs typeface="楷体_GB2312"/>
              </a:rPr>
              <a:t>一、教学内容分析</a:t>
            </a:r>
          </a:p>
        </p:txBody>
      </p:sp>
      <p:grpSp>
        <p:nvGrpSpPr>
          <p:cNvPr id="16391" name="Group 51"/>
          <p:cNvGrpSpPr>
            <a:grpSpLocks/>
          </p:cNvGrpSpPr>
          <p:nvPr/>
        </p:nvGrpSpPr>
        <p:grpSpPr bwMode="auto">
          <a:xfrm>
            <a:off x="1966913" y="2667000"/>
            <a:ext cx="5043487" cy="682625"/>
            <a:chOff x="1239" y="1200"/>
            <a:chExt cx="3177" cy="430"/>
          </a:xfrm>
        </p:grpSpPr>
        <p:sp>
          <p:nvSpPr>
            <p:cNvPr id="16404" name="Line 52"/>
            <p:cNvSpPr>
              <a:spLocks noChangeShapeType="1"/>
            </p:cNvSpPr>
            <p:nvPr/>
          </p:nvSpPr>
          <p:spPr bwMode="auto">
            <a:xfrm>
              <a:off x="1392" y="1582"/>
              <a:ext cx="3024" cy="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6405" name="Group 53"/>
            <p:cNvGrpSpPr>
              <a:grpSpLocks/>
            </p:cNvGrpSpPr>
            <p:nvPr/>
          </p:nvGrpSpPr>
          <p:grpSpPr bwMode="auto">
            <a:xfrm>
              <a:off x="1239" y="1515"/>
              <a:ext cx="115" cy="115"/>
              <a:chOff x="1239" y="1515"/>
              <a:chExt cx="115" cy="115"/>
            </a:xfrm>
          </p:grpSpPr>
          <p:sp>
            <p:nvSpPr>
              <p:cNvPr id="16407" name="AutoShape 54"/>
              <p:cNvSpPr>
                <a:spLocks noChangeArrowheads="1"/>
              </p:cNvSpPr>
              <p:nvPr/>
            </p:nvSpPr>
            <p:spPr bwMode="gray">
              <a:xfrm rot="2700000">
                <a:off x="1239" y="1515"/>
                <a:ext cx="115" cy="115"/>
              </a:xfrm>
              <a:prstGeom prst="rtTriangle">
                <a:avLst/>
              </a:prstGeom>
              <a:solidFill>
                <a:srgbClr val="808080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408" name="AutoShape 55"/>
              <p:cNvSpPr>
                <a:spLocks noChangeArrowheads="1"/>
              </p:cNvSpPr>
              <p:nvPr/>
            </p:nvSpPr>
            <p:spPr bwMode="gray">
              <a:xfrm rot="18900000" flipH="1">
                <a:off x="1239" y="1515"/>
                <a:ext cx="115" cy="115"/>
              </a:xfrm>
              <a:prstGeom prst="rtTriangle">
                <a:avLst/>
              </a:prstGeom>
              <a:solidFill>
                <a:schemeClr val="accent2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6406" name="Text Box 56"/>
            <p:cNvSpPr txBox="1">
              <a:spLocks noChangeArrowheads="1"/>
            </p:cNvSpPr>
            <p:nvPr/>
          </p:nvSpPr>
          <p:spPr bwMode="auto">
            <a:xfrm>
              <a:off x="1677" y="1200"/>
              <a:ext cx="2192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zh-CN" altLang="en-US" sz="3200" b="1">
                  <a:ea typeface="楷体_GB2312"/>
                  <a:cs typeface="楷体_GB2312"/>
                </a:rPr>
                <a:t>二、教学目标确定</a:t>
              </a:r>
            </a:p>
          </p:txBody>
        </p:sp>
      </p:grpSp>
      <p:grpSp>
        <p:nvGrpSpPr>
          <p:cNvPr id="16392" name="Group 57"/>
          <p:cNvGrpSpPr>
            <a:grpSpLocks/>
          </p:cNvGrpSpPr>
          <p:nvPr/>
        </p:nvGrpSpPr>
        <p:grpSpPr bwMode="auto">
          <a:xfrm>
            <a:off x="1966913" y="3581400"/>
            <a:ext cx="5043487" cy="685800"/>
            <a:chOff x="1239" y="1198"/>
            <a:chExt cx="3177" cy="432"/>
          </a:xfrm>
        </p:grpSpPr>
        <p:sp>
          <p:nvSpPr>
            <p:cNvPr id="16399" name="Line 58"/>
            <p:cNvSpPr>
              <a:spLocks noChangeShapeType="1"/>
            </p:cNvSpPr>
            <p:nvPr/>
          </p:nvSpPr>
          <p:spPr bwMode="auto">
            <a:xfrm>
              <a:off x="1392" y="1582"/>
              <a:ext cx="3024" cy="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6400" name="Group 59"/>
            <p:cNvGrpSpPr>
              <a:grpSpLocks/>
            </p:cNvGrpSpPr>
            <p:nvPr/>
          </p:nvGrpSpPr>
          <p:grpSpPr bwMode="auto">
            <a:xfrm>
              <a:off x="1239" y="1515"/>
              <a:ext cx="115" cy="115"/>
              <a:chOff x="1239" y="1515"/>
              <a:chExt cx="115" cy="115"/>
            </a:xfrm>
          </p:grpSpPr>
          <p:sp>
            <p:nvSpPr>
              <p:cNvPr id="16402" name="AutoShape 60"/>
              <p:cNvSpPr>
                <a:spLocks noChangeArrowheads="1"/>
              </p:cNvSpPr>
              <p:nvPr/>
            </p:nvSpPr>
            <p:spPr bwMode="gray">
              <a:xfrm rot="2700000">
                <a:off x="1239" y="1515"/>
                <a:ext cx="115" cy="115"/>
              </a:xfrm>
              <a:prstGeom prst="rtTriangle">
                <a:avLst/>
              </a:prstGeom>
              <a:solidFill>
                <a:srgbClr val="808080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403" name="AutoShape 61"/>
              <p:cNvSpPr>
                <a:spLocks noChangeArrowheads="1"/>
              </p:cNvSpPr>
              <p:nvPr/>
            </p:nvSpPr>
            <p:spPr bwMode="gray">
              <a:xfrm rot="18900000" flipH="1">
                <a:off x="1239" y="1515"/>
                <a:ext cx="115" cy="115"/>
              </a:xfrm>
              <a:prstGeom prst="rtTriangle">
                <a:avLst/>
              </a:prstGeom>
              <a:solidFill>
                <a:schemeClr val="folHlink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6401" name="Text Box 62"/>
            <p:cNvSpPr txBox="1">
              <a:spLocks noChangeArrowheads="1"/>
            </p:cNvSpPr>
            <p:nvPr/>
          </p:nvSpPr>
          <p:spPr bwMode="auto">
            <a:xfrm>
              <a:off x="1677" y="1198"/>
              <a:ext cx="2192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zh-CN" altLang="en-US" sz="3200" b="1">
                  <a:ea typeface="楷体_GB2312"/>
                  <a:cs typeface="楷体_GB2312"/>
                </a:rPr>
                <a:t>三、教学方法选择</a:t>
              </a:r>
            </a:p>
          </p:txBody>
        </p:sp>
      </p:grpSp>
      <p:grpSp>
        <p:nvGrpSpPr>
          <p:cNvPr id="16393" name="Group 63"/>
          <p:cNvGrpSpPr>
            <a:grpSpLocks/>
          </p:cNvGrpSpPr>
          <p:nvPr/>
        </p:nvGrpSpPr>
        <p:grpSpPr bwMode="auto">
          <a:xfrm>
            <a:off x="1966913" y="4495800"/>
            <a:ext cx="5043487" cy="682625"/>
            <a:chOff x="1239" y="1200"/>
            <a:chExt cx="3177" cy="430"/>
          </a:xfrm>
        </p:grpSpPr>
        <p:sp>
          <p:nvSpPr>
            <p:cNvPr id="16394" name="Line 64"/>
            <p:cNvSpPr>
              <a:spLocks noChangeShapeType="1"/>
            </p:cNvSpPr>
            <p:nvPr/>
          </p:nvSpPr>
          <p:spPr bwMode="auto">
            <a:xfrm>
              <a:off x="1392" y="1582"/>
              <a:ext cx="3024" cy="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6395" name="Group 65"/>
            <p:cNvGrpSpPr>
              <a:grpSpLocks/>
            </p:cNvGrpSpPr>
            <p:nvPr/>
          </p:nvGrpSpPr>
          <p:grpSpPr bwMode="auto">
            <a:xfrm>
              <a:off x="1239" y="1515"/>
              <a:ext cx="115" cy="115"/>
              <a:chOff x="1239" y="1515"/>
              <a:chExt cx="115" cy="115"/>
            </a:xfrm>
          </p:grpSpPr>
          <p:sp>
            <p:nvSpPr>
              <p:cNvPr id="16397" name="AutoShape 66"/>
              <p:cNvSpPr>
                <a:spLocks noChangeArrowheads="1"/>
              </p:cNvSpPr>
              <p:nvPr/>
            </p:nvSpPr>
            <p:spPr bwMode="gray">
              <a:xfrm rot="2700000">
                <a:off x="1239" y="1515"/>
                <a:ext cx="115" cy="115"/>
              </a:xfrm>
              <a:prstGeom prst="rtTriangle">
                <a:avLst/>
              </a:prstGeom>
              <a:solidFill>
                <a:srgbClr val="808080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398" name="AutoShape 67"/>
              <p:cNvSpPr>
                <a:spLocks noChangeArrowheads="1"/>
              </p:cNvSpPr>
              <p:nvPr/>
            </p:nvSpPr>
            <p:spPr bwMode="gray">
              <a:xfrm rot="18900000" flipH="1">
                <a:off x="1239" y="1515"/>
                <a:ext cx="115" cy="115"/>
              </a:xfrm>
              <a:prstGeom prst="rtTriangle">
                <a:avLst/>
              </a:prstGeom>
              <a:solidFill>
                <a:schemeClr val="accent2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6396" name="Text Box 68"/>
            <p:cNvSpPr txBox="1">
              <a:spLocks noChangeArrowheads="1"/>
            </p:cNvSpPr>
            <p:nvPr/>
          </p:nvSpPr>
          <p:spPr bwMode="auto">
            <a:xfrm>
              <a:off x="1677" y="1200"/>
              <a:ext cx="2192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zh-CN" altLang="en-US" sz="3200" b="1">
                  <a:ea typeface="楷体_GB2312"/>
                  <a:cs typeface="楷体_GB2312"/>
                </a:rPr>
                <a:t>四、教学过程设计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zh-CN" altLang="en-US" sz="4400" smtClean="0">
                <a:latin typeface="楷体_GB2312"/>
                <a:ea typeface="楷体_GB2312"/>
                <a:cs typeface="楷体_GB2312"/>
              </a:rPr>
              <a:t>一、教学内容分析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2250" y="2441575"/>
            <a:ext cx="2825750" cy="5254625"/>
            <a:chOff x="720" y="1296"/>
            <a:chExt cx="1367" cy="2542"/>
          </a:xfrm>
        </p:grpSpPr>
        <p:sp>
          <p:nvSpPr>
            <p:cNvPr id="17443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44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45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46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47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48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449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17451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52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53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54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55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50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</a:rPr>
                <a:t>1</a:t>
              </a:r>
              <a:endParaRPr lang="en-US" altLang="zh-CN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151188" y="2441575"/>
            <a:ext cx="2820987" cy="5254625"/>
            <a:chOff x="2208" y="1296"/>
            <a:chExt cx="1365" cy="2542"/>
          </a:xfrm>
        </p:grpSpPr>
        <p:sp>
          <p:nvSpPr>
            <p:cNvPr id="17431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32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33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34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35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436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37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38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39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40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</a:rPr>
                <a:t>2</a:t>
              </a:r>
              <a:endParaRPr lang="en-US" altLang="zh-CN"/>
            </a:p>
          </p:txBody>
        </p:sp>
        <p:sp>
          <p:nvSpPr>
            <p:cNvPr id="17441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42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076950" y="2441575"/>
            <a:ext cx="2827338" cy="5254625"/>
            <a:chOff x="3692" y="1296"/>
            <a:chExt cx="1368" cy="2542"/>
          </a:xfrm>
        </p:grpSpPr>
        <p:sp>
          <p:nvSpPr>
            <p:cNvPr id="17418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19" name="AutoShape 34"/>
            <p:cNvSpPr>
              <a:spLocks noChangeArrowheads="1"/>
            </p:cNvSpPr>
            <p:nvPr/>
          </p:nvSpPr>
          <p:spPr bwMode="gray">
            <a:xfrm>
              <a:off x="3738" y="1516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20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F2EDA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21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5CC"/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422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17426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27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28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29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30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23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</a:rPr>
                <a:t>3</a:t>
              </a:r>
              <a:endParaRPr lang="en-US" altLang="zh-CN"/>
            </a:p>
          </p:txBody>
        </p:sp>
        <p:sp>
          <p:nvSpPr>
            <p:cNvPr id="17424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7425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50" name="图示 49"/>
          <p:cNvGraphicFramePr/>
          <p:nvPr/>
        </p:nvGraphicFramePr>
        <p:xfrm>
          <a:off x="533400" y="990600"/>
          <a:ext cx="8610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4759325" y="1676400"/>
            <a:ext cx="3775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教材内容的功能和地位</a:t>
            </a:r>
          </a:p>
        </p:txBody>
      </p:sp>
      <p:sp>
        <p:nvSpPr>
          <p:cNvPr id="49" name="Text Box 29"/>
          <p:cNvSpPr txBox="1">
            <a:spLocks noChangeArrowheads="1"/>
          </p:cNvSpPr>
          <p:nvPr/>
        </p:nvSpPr>
        <p:spPr bwMode="gray">
          <a:xfrm>
            <a:off x="6172200" y="3429000"/>
            <a:ext cx="2679700" cy="2246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/>
              <a:t>教学内容：</a:t>
            </a:r>
            <a:endParaRPr lang="en-US" altLang="zh-CN" sz="2800" b="1"/>
          </a:p>
          <a:p>
            <a:endParaRPr lang="en-US" altLang="zh-CN" sz="2800" b="1"/>
          </a:p>
          <a:p>
            <a:r>
              <a:rPr lang="zh-CN" altLang="en-US" sz="2800" b="1"/>
              <a:t>复分解反应的实质及发生的条件</a:t>
            </a:r>
            <a:endParaRPr lang="en-US" altLang="zh-CN" sz="2800" b="1"/>
          </a:p>
        </p:txBody>
      </p:sp>
      <p:sp>
        <p:nvSpPr>
          <p:cNvPr id="52" name="Text Box 17"/>
          <p:cNvSpPr txBox="1">
            <a:spLocks noChangeArrowheads="1"/>
          </p:cNvSpPr>
          <p:nvPr/>
        </p:nvSpPr>
        <p:spPr bwMode="gray">
          <a:xfrm>
            <a:off x="3200400" y="3124200"/>
            <a:ext cx="2743200" cy="3416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/>
              <a:t>本节课是学生在认识了酸碱盐的性质之后学习的内容。通过对复分解反应实质的分析得出复分解反应发生的条件，将是对酸碱盐知识很好的概括和提高。</a:t>
            </a:r>
            <a:endParaRPr lang="en-US" altLang="zh-CN" sz="2400" b="1"/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0" y="3886200"/>
            <a:ext cx="2895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/>
              <a:t>化学反应基本</a:t>
            </a:r>
            <a:endParaRPr lang="en-US" altLang="zh-CN" sz="2800" b="1"/>
          </a:p>
          <a:p>
            <a:pPr algn="ctr"/>
            <a:r>
              <a:rPr lang="zh-CN" altLang="en-US" sz="2800" b="1"/>
              <a:t>类型的学习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0" grpId="0">
        <p:bldAsOne/>
      </p:bldGraphic>
      <p:bldP spid="49" grpId="0"/>
      <p:bldP spid="52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zh-CN" altLang="en-US" sz="4400" smtClean="0">
                <a:latin typeface="楷体_GB2312"/>
                <a:ea typeface="楷体_GB2312"/>
                <a:cs typeface="楷体_GB2312"/>
              </a:rPr>
              <a:t>一、教学内容分析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2250" y="2441575"/>
            <a:ext cx="2825750" cy="5254625"/>
            <a:chOff x="720" y="1296"/>
            <a:chExt cx="1367" cy="2542"/>
          </a:xfrm>
        </p:grpSpPr>
        <p:sp>
          <p:nvSpPr>
            <p:cNvPr id="18466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67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68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69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70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71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472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18475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76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77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78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79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73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</a:rPr>
                <a:t>1</a:t>
              </a:r>
              <a:endParaRPr lang="en-US" altLang="zh-CN"/>
            </a:p>
          </p:txBody>
        </p:sp>
        <p:sp>
          <p:nvSpPr>
            <p:cNvPr id="18474" name="Text Box 17"/>
            <p:cNvSpPr txBox="1">
              <a:spLocks noChangeArrowheads="1"/>
            </p:cNvSpPr>
            <p:nvPr/>
          </p:nvSpPr>
          <p:spPr bwMode="gray">
            <a:xfrm>
              <a:off x="760" y="1737"/>
              <a:ext cx="1296" cy="12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3200" b="1"/>
                <a:t>已有知识：学生已经学习了酸碱盐的性质，能够书写相关化学方程式。</a:t>
              </a:r>
              <a:endParaRPr lang="en-US" altLang="zh-CN" sz="3200" b="1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151188" y="2441575"/>
            <a:ext cx="2820987" cy="5254625"/>
            <a:chOff x="2208" y="1296"/>
            <a:chExt cx="1365" cy="2542"/>
          </a:xfrm>
        </p:grpSpPr>
        <p:sp>
          <p:nvSpPr>
            <p:cNvPr id="18453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54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55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56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57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458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59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60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61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62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</a:rPr>
                <a:t>2</a:t>
              </a:r>
              <a:endParaRPr lang="en-US" altLang="zh-CN"/>
            </a:p>
          </p:txBody>
        </p:sp>
        <p:sp>
          <p:nvSpPr>
            <p:cNvPr id="18463" name="Text Box 29"/>
            <p:cNvSpPr txBox="1">
              <a:spLocks noChangeArrowheads="1"/>
            </p:cNvSpPr>
            <p:nvPr/>
          </p:nvSpPr>
          <p:spPr bwMode="gray">
            <a:xfrm>
              <a:off x="2232" y="1774"/>
              <a:ext cx="1296" cy="12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3200" b="1"/>
                <a:t>认知特点：初中阶段的学生更适应从普遍现象到归纳本质的认知规律</a:t>
              </a:r>
              <a:endParaRPr lang="en-US" altLang="zh-CN" sz="3200" b="1"/>
            </a:p>
          </p:txBody>
        </p:sp>
        <p:sp>
          <p:nvSpPr>
            <p:cNvPr id="18464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65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076950" y="2441575"/>
            <a:ext cx="2825750" cy="5254625"/>
            <a:chOff x="3692" y="1296"/>
            <a:chExt cx="1367" cy="2542"/>
          </a:xfrm>
        </p:grpSpPr>
        <p:sp>
          <p:nvSpPr>
            <p:cNvPr id="18439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40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41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F2EDA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42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5CC"/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443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18448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49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50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51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52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44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</a:rPr>
                <a:t>3</a:t>
              </a:r>
              <a:endParaRPr lang="en-US" altLang="zh-CN"/>
            </a:p>
          </p:txBody>
        </p:sp>
        <p:sp>
          <p:nvSpPr>
            <p:cNvPr id="18445" name="Text Box 44"/>
            <p:cNvSpPr txBox="1">
              <a:spLocks noChangeArrowheads="1"/>
            </p:cNvSpPr>
            <p:nvPr/>
          </p:nvSpPr>
          <p:spPr bwMode="gray">
            <a:xfrm>
              <a:off x="3738" y="1811"/>
              <a:ext cx="1296" cy="75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zh-CN" sz="3200" b="1"/>
                <a:t>学生基础较为薄弱</a:t>
              </a:r>
              <a:endParaRPr lang="en-US" altLang="zh-CN" sz="3200" b="1"/>
            </a:p>
            <a:p>
              <a:r>
                <a:rPr lang="zh-CN" altLang="zh-CN" sz="3200" b="1"/>
                <a:t>探究能力不足</a:t>
              </a:r>
              <a:endParaRPr lang="en-US" altLang="zh-CN" sz="3200" b="1"/>
            </a:p>
          </p:txBody>
        </p:sp>
        <p:sp>
          <p:nvSpPr>
            <p:cNvPr id="18446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18447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50" name="图示 49"/>
          <p:cNvGraphicFramePr/>
          <p:nvPr/>
        </p:nvGraphicFramePr>
        <p:xfrm>
          <a:off x="304800" y="1143000"/>
          <a:ext cx="8610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6132513" y="1676400"/>
            <a:ext cx="1825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学情分析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0" grpId="0">
        <p:bldAsOne/>
      </p:bldGraphic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400" smtClean="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一、教学内容分析</a:t>
            </a:r>
            <a:endParaRPr lang="en-US" altLang="zh-CN" sz="1800" smtClean="0">
              <a:ea typeface="宋体" charset="-122"/>
            </a:endParaRPr>
          </a:p>
        </p:txBody>
      </p:sp>
      <p:graphicFrame>
        <p:nvGraphicFramePr>
          <p:cNvPr id="21" name="图示 20"/>
          <p:cNvGraphicFramePr/>
          <p:nvPr/>
        </p:nvGraphicFramePr>
        <p:xfrm>
          <a:off x="304800" y="1143000"/>
          <a:ext cx="8610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59" name="TextBox 21"/>
          <p:cNvSpPr txBox="1">
            <a:spLocks noChangeArrowheads="1"/>
          </p:cNvSpPr>
          <p:nvPr/>
        </p:nvSpPr>
        <p:spPr bwMode="auto">
          <a:xfrm>
            <a:off x="6653213" y="1676400"/>
            <a:ext cx="1825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32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教学重点</a:t>
            </a:r>
          </a:p>
        </p:txBody>
      </p:sp>
      <p:graphicFrame>
        <p:nvGraphicFramePr>
          <p:cNvPr id="23" name="图示 22"/>
          <p:cNvGraphicFramePr/>
          <p:nvPr/>
        </p:nvGraphicFramePr>
        <p:xfrm>
          <a:off x="1524000" y="2438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400" smtClean="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一、教学内容分析</a:t>
            </a:r>
            <a:endParaRPr lang="en-US" altLang="zh-CN" sz="1800" smtClean="0">
              <a:ea typeface="宋体" charset="-122"/>
            </a:endParaRPr>
          </a:p>
        </p:txBody>
      </p:sp>
      <p:graphicFrame>
        <p:nvGraphicFramePr>
          <p:cNvPr id="21" name="图示 20"/>
          <p:cNvGraphicFramePr/>
          <p:nvPr/>
        </p:nvGraphicFramePr>
        <p:xfrm>
          <a:off x="304800" y="1143000"/>
          <a:ext cx="8610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477000" y="1676400"/>
            <a:ext cx="1825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32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教学难点</a:t>
            </a:r>
          </a:p>
        </p:txBody>
      </p:sp>
      <p:graphicFrame>
        <p:nvGraphicFramePr>
          <p:cNvPr id="7" name="图示 6"/>
          <p:cNvGraphicFramePr/>
          <p:nvPr/>
        </p:nvGraphicFramePr>
        <p:xfrm>
          <a:off x="1905000" y="2514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7200" y="3048000"/>
            <a:ext cx="7391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200" b="1"/>
              <a:t>1</a:t>
            </a:r>
            <a:r>
              <a:rPr lang="zh-CN" altLang="en-US" sz="3200" b="1"/>
              <a:t>、分析理解复分解反应的微观实质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914400" y="4114800"/>
            <a:ext cx="7467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 b="1"/>
              <a:t>2</a:t>
            </a:r>
            <a:r>
              <a:rPr lang="zh-CN" altLang="en-US" sz="3200" b="1"/>
              <a:t>、根据复分解反应发生的条件判断反应    是否的发生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400" smtClean="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二、教学目标确定</a:t>
            </a:r>
            <a:endParaRPr lang="en-US" altLang="zh-CN" sz="1800" smtClean="0">
              <a:ea typeface="宋体" charset="-122"/>
            </a:endParaRPr>
          </a:p>
        </p:txBody>
      </p:sp>
      <p:grpSp>
        <p:nvGrpSpPr>
          <p:cNvPr id="21506" name="Group 4"/>
          <p:cNvGrpSpPr>
            <a:grpSpLocks/>
          </p:cNvGrpSpPr>
          <p:nvPr/>
        </p:nvGrpSpPr>
        <p:grpSpPr bwMode="auto">
          <a:xfrm>
            <a:off x="3419475" y="1844675"/>
            <a:ext cx="2095500" cy="2681288"/>
            <a:chOff x="1922" y="1614"/>
            <a:chExt cx="1320" cy="1689"/>
          </a:xfrm>
        </p:grpSpPr>
        <p:sp>
          <p:nvSpPr>
            <p:cNvPr id="21529" name="Freeform 5"/>
            <p:cNvSpPr>
              <a:spLocks/>
            </p:cNvSpPr>
            <p:nvPr/>
          </p:nvSpPr>
          <p:spPr bwMode="gray">
            <a:xfrm>
              <a:off x="1922" y="1875"/>
              <a:ext cx="654" cy="1428"/>
            </a:xfrm>
            <a:custGeom>
              <a:avLst/>
              <a:gdLst>
                <a:gd name="T0" fmla="*/ 1 w 654"/>
                <a:gd name="T1" fmla="*/ 0 h 1428"/>
                <a:gd name="T2" fmla="*/ 117 w 654"/>
                <a:gd name="T3" fmla="*/ 110 h 1428"/>
                <a:gd name="T4" fmla="*/ 117 w 654"/>
                <a:gd name="T5" fmla="*/ 1026 h 1428"/>
                <a:gd name="T6" fmla="*/ 649 w 654"/>
                <a:gd name="T7" fmla="*/ 1241 h 1428"/>
                <a:gd name="T8" fmla="*/ 654 w 654"/>
                <a:gd name="T9" fmla="*/ 1428 h 1428"/>
                <a:gd name="T10" fmla="*/ 0 w 654"/>
                <a:gd name="T11" fmla="*/ 1128 h 1428"/>
                <a:gd name="T12" fmla="*/ 1 w 654"/>
                <a:gd name="T13" fmla="*/ 0 h 14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4"/>
                <a:gd name="T22" fmla="*/ 0 h 1428"/>
                <a:gd name="T23" fmla="*/ 654 w 654"/>
                <a:gd name="T24" fmla="*/ 1428 h 14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4" h="1428">
                  <a:moveTo>
                    <a:pt x="1" y="0"/>
                  </a:moveTo>
                  <a:lnTo>
                    <a:pt x="117" y="110"/>
                  </a:lnTo>
                  <a:lnTo>
                    <a:pt x="117" y="1026"/>
                  </a:lnTo>
                  <a:lnTo>
                    <a:pt x="649" y="1241"/>
                  </a:lnTo>
                  <a:lnTo>
                    <a:pt x="654" y="1428"/>
                  </a:lnTo>
                  <a:lnTo>
                    <a:pt x="0" y="112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BC63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0" name="Freeform 6"/>
            <p:cNvSpPr>
              <a:spLocks/>
            </p:cNvSpPr>
            <p:nvPr/>
          </p:nvSpPr>
          <p:spPr bwMode="gray">
            <a:xfrm>
              <a:off x="2571" y="1880"/>
              <a:ext cx="671" cy="1422"/>
            </a:xfrm>
            <a:custGeom>
              <a:avLst/>
              <a:gdLst>
                <a:gd name="T0" fmla="*/ 654 w 671"/>
                <a:gd name="T1" fmla="*/ 0 h 1422"/>
                <a:gd name="T2" fmla="*/ 516 w 671"/>
                <a:gd name="T3" fmla="*/ 111 h 1422"/>
                <a:gd name="T4" fmla="*/ 519 w 671"/>
                <a:gd name="T5" fmla="*/ 1008 h 1422"/>
                <a:gd name="T6" fmla="*/ 0 w 671"/>
                <a:gd name="T7" fmla="*/ 1237 h 1422"/>
                <a:gd name="T8" fmla="*/ 2 w 671"/>
                <a:gd name="T9" fmla="*/ 1422 h 1422"/>
                <a:gd name="T10" fmla="*/ 671 w 671"/>
                <a:gd name="T11" fmla="*/ 1114 h 1422"/>
                <a:gd name="T12" fmla="*/ 654 w 671"/>
                <a:gd name="T13" fmla="*/ 0 h 14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71"/>
                <a:gd name="T22" fmla="*/ 0 h 1422"/>
                <a:gd name="T23" fmla="*/ 671 w 671"/>
                <a:gd name="T24" fmla="*/ 1422 h 14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71" h="1422">
                  <a:moveTo>
                    <a:pt x="654" y="0"/>
                  </a:moveTo>
                  <a:lnTo>
                    <a:pt x="516" y="111"/>
                  </a:lnTo>
                  <a:lnTo>
                    <a:pt x="519" y="1008"/>
                  </a:lnTo>
                  <a:lnTo>
                    <a:pt x="0" y="1237"/>
                  </a:lnTo>
                  <a:lnTo>
                    <a:pt x="2" y="1422"/>
                  </a:lnTo>
                  <a:lnTo>
                    <a:pt x="671" y="1114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rgbClr val="FBE2A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1" name="Freeform 7"/>
            <p:cNvSpPr>
              <a:spLocks/>
            </p:cNvSpPr>
            <p:nvPr/>
          </p:nvSpPr>
          <p:spPr bwMode="gray">
            <a:xfrm>
              <a:off x="1923" y="1614"/>
              <a:ext cx="1304" cy="377"/>
            </a:xfrm>
            <a:custGeom>
              <a:avLst/>
              <a:gdLst>
                <a:gd name="T0" fmla="*/ 0 w 1304"/>
                <a:gd name="T1" fmla="*/ 261 h 377"/>
                <a:gd name="T2" fmla="*/ 117 w 1304"/>
                <a:gd name="T3" fmla="*/ 374 h 377"/>
                <a:gd name="T4" fmla="*/ 638 w 1304"/>
                <a:gd name="T5" fmla="*/ 155 h 377"/>
                <a:gd name="T6" fmla="*/ 1164 w 1304"/>
                <a:gd name="T7" fmla="*/ 377 h 377"/>
                <a:gd name="T8" fmla="*/ 1304 w 1304"/>
                <a:gd name="T9" fmla="*/ 266 h 377"/>
                <a:gd name="T10" fmla="*/ 633 w 1304"/>
                <a:gd name="T11" fmla="*/ 0 h 377"/>
                <a:gd name="T12" fmla="*/ 0 w 1304"/>
                <a:gd name="T13" fmla="*/ 261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04"/>
                <a:gd name="T22" fmla="*/ 0 h 377"/>
                <a:gd name="T23" fmla="*/ 1304 w 1304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04" h="377">
                  <a:moveTo>
                    <a:pt x="0" y="261"/>
                  </a:moveTo>
                  <a:lnTo>
                    <a:pt x="117" y="374"/>
                  </a:lnTo>
                  <a:lnTo>
                    <a:pt x="638" y="155"/>
                  </a:lnTo>
                  <a:lnTo>
                    <a:pt x="1164" y="377"/>
                  </a:lnTo>
                  <a:lnTo>
                    <a:pt x="1304" y="266"/>
                  </a:lnTo>
                  <a:lnTo>
                    <a:pt x="633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FEFBD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2" name="Freeform 8"/>
            <p:cNvSpPr>
              <a:spLocks/>
            </p:cNvSpPr>
            <p:nvPr/>
          </p:nvSpPr>
          <p:spPr bwMode="gray">
            <a:xfrm>
              <a:off x="2037" y="1768"/>
              <a:ext cx="529" cy="1133"/>
            </a:xfrm>
            <a:custGeom>
              <a:avLst/>
              <a:gdLst>
                <a:gd name="T0" fmla="*/ 2 w 529"/>
                <a:gd name="T1" fmla="*/ 218 h 1133"/>
                <a:gd name="T2" fmla="*/ 0 w 529"/>
                <a:gd name="T3" fmla="*/ 1133 h 1133"/>
                <a:gd name="T4" fmla="*/ 529 w 529"/>
                <a:gd name="T5" fmla="*/ 878 h 1133"/>
                <a:gd name="T6" fmla="*/ 524 w 529"/>
                <a:gd name="T7" fmla="*/ 0 h 1133"/>
                <a:gd name="T8" fmla="*/ 2 w 529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9"/>
                <a:gd name="T16" fmla="*/ 0 h 1133"/>
                <a:gd name="T17" fmla="*/ 529 w 529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9" h="1133">
                  <a:moveTo>
                    <a:pt x="2" y="218"/>
                  </a:moveTo>
                  <a:lnTo>
                    <a:pt x="0" y="1133"/>
                  </a:lnTo>
                  <a:lnTo>
                    <a:pt x="529" y="878"/>
                  </a:lnTo>
                  <a:lnTo>
                    <a:pt x="524" y="0"/>
                  </a:lnTo>
                  <a:lnTo>
                    <a:pt x="2" y="218"/>
                  </a:lnTo>
                  <a:close/>
                </a:path>
              </a:pathLst>
            </a:custGeom>
            <a:solidFill>
              <a:srgbClr val="FDEBB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3" name="Freeform 9"/>
            <p:cNvSpPr>
              <a:spLocks/>
            </p:cNvSpPr>
            <p:nvPr/>
          </p:nvSpPr>
          <p:spPr bwMode="gray">
            <a:xfrm>
              <a:off x="2562" y="1769"/>
              <a:ext cx="528" cy="1123"/>
            </a:xfrm>
            <a:custGeom>
              <a:avLst/>
              <a:gdLst>
                <a:gd name="T0" fmla="*/ 527 w 528"/>
                <a:gd name="T1" fmla="*/ 222 h 1123"/>
                <a:gd name="T2" fmla="*/ 528 w 528"/>
                <a:gd name="T3" fmla="*/ 1123 h 1123"/>
                <a:gd name="T4" fmla="*/ 0 w 528"/>
                <a:gd name="T5" fmla="*/ 879 h 1123"/>
                <a:gd name="T6" fmla="*/ 0 w 528"/>
                <a:gd name="T7" fmla="*/ 0 h 1123"/>
                <a:gd name="T8" fmla="*/ 527 w 528"/>
                <a:gd name="T9" fmla="*/ 222 h 1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8"/>
                <a:gd name="T16" fmla="*/ 0 h 1123"/>
                <a:gd name="T17" fmla="*/ 528 w 528"/>
                <a:gd name="T18" fmla="*/ 1123 h 1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8" h="1123">
                  <a:moveTo>
                    <a:pt x="527" y="222"/>
                  </a:moveTo>
                  <a:lnTo>
                    <a:pt x="528" y="1123"/>
                  </a:lnTo>
                  <a:lnTo>
                    <a:pt x="0" y="879"/>
                  </a:lnTo>
                  <a:lnTo>
                    <a:pt x="0" y="0"/>
                  </a:lnTo>
                  <a:lnTo>
                    <a:pt x="527" y="222"/>
                  </a:lnTo>
                  <a:close/>
                </a:path>
              </a:pathLst>
            </a:custGeom>
            <a:solidFill>
              <a:srgbClr val="FBC63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4" name="Freeform 10"/>
            <p:cNvSpPr>
              <a:spLocks/>
            </p:cNvSpPr>
            <p:nvPr/>
          </p:nvSpPr>
          <p:spPr bwMode="gray">
            <a:xfrm>
              <a:off x="2034" y="2648"/>
              <a:ext cx="1061" cy="469"/>
            </a:xfrm>
            <a:custGeom>
              <a:avLst/>
              <a:gdLst>
                <a:gd name="T0" fmla="*/ 527 w 1061"/>
                <a:gd name="T1" fmla="*/ 0 h 469"/>
                <a:gd name="T2" fmla="*/ 0 w 1061"/>
                <a:gd name="T3" fmla="*/ 252 h 469"/>
                <a:gd name="T4" fmla="*/ 537 w 1061"/>
                <a:gd name="T5" fmla="*/ 469 h 469"/>
                <a:gd name="T6" fmla="*/ 1061 w 1061"/>
                <a:gd name="T7" fmla="*/ 241 h 469"/>
                <a:gd name="T8" fmla="*/ 527 w 1061"/>
                <a:gd name="T9" fmla="*/ 0 h 4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1"/>
                <a:gd name="T16" fmla="*/ 0 h 469"/>
                <a:gd name="T17" fmla="*/ 1061 w 1061"/>
                <a:gd name="T18" fmla="*/ 469 h 4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1" h="469">
                  <a:moveTo>
                    <a:pt x="527" y="0"/>
                  </a:moveTo>
                  <a:lnTo>
                    <a:pt x="0" y="252"/>
                  </a:lnTo>
                  <a:lnTo>
                    <a:pt x="537" y="469"/>
                  </a:lnTo>
                  <a:lnTo>
                    <a:pt x="1061" y="24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FEEBB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21507" name="Picture 15" descr="light_shadow"/>
          <p:cNvPicPr>
            <a:picLocks noChangeAspect="1" noChangeArrowheads="1"/>
          </p:cNvPicPr>
          <p:nvPr/>
        </p:nvPicPr>
        <p:blipFill>
          <a:blip r:embed="rId2">
            <a:lum bright="-78000" contrast="-78000"/>
          </a:blip>
          <a:srcRect/>
          <a:stretch>
            <a:fillRect/>
          </a:stretch>
        </p:blipFill>
        <p:spPr bwMode="gray">
          <a:xfrm>
            <a:off x="3822700" y="3744913"/>
            <a:ext cx="12160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16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3681413" y="2486025"/>
            <a:ext cx="147955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7"/>
          <p:cNvSpPr>
            <a:spLocks noChangeArrowheads="1"/>
          </p:cNvSpPr>
          <p:nvPr/>
        </p:nvSpPr>
        <p:spPr bwMode="gray">
          <a:xfrm>
            <a:off x="3709987" y="2498726"/>
            <a:ext cx="1468439" cy="1484312"/>
          </a:xfrm>
          <a:prstGeom prst="ellipse">
            <a:avLst/>
          </a:prstGeom>
          <a:gradFill rotWithShape="1">
            <a:gsLst>
              <a:gs pos="0">
                <a:srgbClr val="004B66">
                  <a:alpha val="89999"/>
                </a:srgbClr>
              </a:gs>
              <a:gs pos="50000">
                <a:srgbClr val="6AC1FC">
                  <a:alpha val="55000"/>
                </a:srgbClr>
              </a:gs>
              <a:gs pos="100000">
                <a:srgbClr val="004B66"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zh-CN" altLang="zh-CN">
              <a:ea typeface="宋体" pitchFamily="2" charset="-122"/>
              <a:cs typeface="Arial" charset="0"/>
            </a:endParaRPr>
          </a:p>
        </p:txBody>
      </p:sp>
      <p:sp>
        <p:nvSpPr>
          <p:cNvPr id="21512" name="Freeform 18"/>
          <p:cNvSpPr>
            <a:spLocks/>
          </p:cNvSpPr>
          <p:nvPr/>
        </p:nvSpPr>
        <p:spPr bwMode="ltGray">
          <a:xfrm>
            <a:off x="3833813" y="2516188"/>
            <a:ext cx="1154112" cy="514350"/>
          </a:xfrm>
          <a:custGeom>
            <a:avLst/>
            <a:gdLst>
              <a:gd name="T0" fmla="*/ 993043116 w 1321"/>
              <a:gd name="T1" fmla="*/ 209267506 h 712"/>
              <a:gd name="T2" fmla="*/ 1005255206 w 1321"/>
              <a:gd name="T3" fmla="*/ 230664314 h 712"/>
              <a:gd name="T4" fmla="*/ 1008308666 w 1321"/>
              <a:gd name="T5" fmla="*/ 251016530 h 712"/>
              <a:gd name="T6" fmla="*/ 1003728913 w 1321"/>
              <a:gd name="T7" fmla="*/ 269281728 h 712"/>
              <a:gd name="T8" fmla="*/ 990753240 w 1321"/>
              <a:gd name="T9" fmla="*/ 287025352 h 712"/>
              <a:gd name="T10" fmla="*/ 970907064 w 1321"/>
              <a:gd name="T11" fmla="*/ 302159662 h 712"/>
              <a:gd name="T12" fmla="*/ 945718426 w 1321"/>
              <a:gd name="T13" fmla="*/ 315206232 h 712"/>
              <a:gd name="T14" fmla="*/ 912897231 w 1321"/>
              <a:gd name="T15" fmla="*/ 327730506 h 712"/>
              <a:gd name="T16" fmla="*/ 875495629 w 1321"/>
              <a:gd name="T17" fmla="*/ 338690058 h 712"/>
              <a:gd name="T18" fmla="*/ 833515148 w 1321"/>
              <a:gd name="T19" fmla="*/ 348083444 h 712"/>
              <a:gd name="T20" fmla="*/ 786954041 w 1321"/>
              <a:gd name="T21" fmla="*/ 356432960 h 712"/>
              <a:gd name="T22" fmla="*/ 738103058 w 1321"/>
              <a:gd name="T23" fmla="*/ 362173884 h 712"/>
              <a:gd name="T24" fmla="*/ 683909613 w 1321"/>
              <a:gd name="T25" fmla="*/ 367392512 h 712"/>
              <a:gd name="T26" fmla="*/ 628952585 w 1321"/>
              <a:gd name="T27" fmla="*/ 370523400 h 712"/>
              <a:gd name="T28" fmla="*/ 606817406 w 1321"/>
              <a:gd name="T29" fmla="*/ 371567270 h 712"/>
              <a:gd name="T30" fmla="*/ 363326839 w 1321"/>
              <a:gd name="T31" fmla="*/ 371567270 h 712"/>
              <a:gd name="T32" fmla="*/ 360273379 w 1321"/>
              <a:gd name="T33" fmla="*/ 371567270 h 712"/>
              <a:gd name="T34" fmla="*/ 312185979 w 1321"/>
              <a:gd name="T35" fmla="*/ 369479530 h 712"/>
              <a:gd name="T36" fmla="*/ 265625746 w 1321"/>
              <a:gd name="T37" fmla="*/ 367392512 h 712"/>
              <a:gd name="T38" fmla="*/ 221354461 w 1321"/>
              <a:gd name="T39" fmla="*/ 363217754 h 712"/>
              <a:gd name="T40" fmla="*/ 179373980 w 1321"/>
              <a:gd name="T41" fmla="*/ 359564570 h 712"/>
              <a:gd name="T42" fmla="*/ 141972378 w 1321"/>
              <a:gd name="T43" fmla="*/ 353302072 h 712"/>
              <a:gd name="T44" fmla="*/ 107624208 w 1321"/>
              <a:gd name="T45" fmla="*/ 345995704 h 712"/>
              <a:gd name="T46" fmla="*/ 77855817 w 1321"/>
              <a:gd name="T47" fmla="*/ 338167762 h 712"/>
              <a:gd name="T48" fmla="*/ 51140873 w 1321"/>
              <a:gd name="T49" fmla="*/ 328774376 h 712"/>
              <a:gd name="T50" fmla="*/ 29768404 w 1321"/>
              <a:gd name="T51" fmla="*/ 317293250 h 712"/>
              <a:gd name="T52" fmla="*/ 13739260 w 1321"/>
              <a:gd name="T53" fmla="*/ 304246680 h 712"/>
              <a:gd name="T54" fmla="*/ 4579754 w 1321"/>
              <a:gd name="T55" fmla="*/ 289113092 h 712"/>
              <a:gd name="T56" fmla="*/ 0 w 1321"/>
              <a:gd name="T57" fmla="*/ 273457208 h 712"/>
              <a:gd name="T58" fmla="*/ 0 w 1321"/>
              <a:gd name="T59" fmla="*/ 271369468 h 712"/>
              <a:gd name="T60" fmla="*/ 3053460 w 1321"/>
              <a:gd name="T61" fmla="*/ 254148140 h 712"/>
              <a:gd name="T62" fmla="*/ 12212968 w 1321"/>
              <a:gd name="T63" fmla="*/ 232751332 h 712"/>
              <a:gd name="T64" fmla="*/ 38927909 w 1321"/>
              <a:gd name="T65" fmla="*/ 193090048 h 712"/>
              <a:gd name="T66" fmla="*/ 71749772 w 1321"/>
              <a:gd name="T67" fmla="*/ 156037311 h 712"/>
              <a:gd name="T68" fmla="*/ 112203960 w 1321"/>
              <a:gd name="T69" fmla="*/ 122637803 h 712"/>
              <a:gd name="T70" fmla="*/ 155711635 w 1321"/>
              <a:gd name="T71" fmla="*/ 91848309 h 712"/>
              <a:gd name="T72" fmla="*/ 206088911 w 1321"/>
              <a:gd name="T73" fmla="*/ 65232872 h 712"/>
              <a:gd name="T74" fmla="*/ 260282410 w 1321"/>
              <a:gd name="T75" fmla="*/ 42792905 h 712"/>
              <a:gd name="T76" fmla="*/ 316765732 w 1321"/>
              <a:gd name="T77" fmla="*/ 24527707 h 712"/>
              <a:gd name="T78" fmla="*/ 379355972 w 1321"/>
              <a:gd name="T79" fmla="*/ 10958833 h 712"/>
              <a:gd name="T80" fmla="*/ 443472505 w 1321"/>
              <a:gd name="T81" fmla="*/ 3130889 h 712"/>
              <a:gd name="T82" fmla="*/ 509115440 w 1321"/>
              <a:gd name="T83" fmla="*/ 0 h 712"/>
              <a:gd name="T84" fmla="*/ 509115440 w 1321"/>
              <a:gd name="T85" fmla="*/ 0 h 712"/>
              <a:gd name="T86" fmla="*/ 579338892 w 1321"/>
              <a:gd name="T87" fmla="*/ 3130889 h 712"/>
              <a:gd name="T88" fmla="*/ 646508011 w 1321"/>
              <a:gd name="T89" fmla="*/ 12002706 h 712"/>
              <a:gd name="T90" fmla="*/ 711388127 w 1321"/>
              <a:gd name="T91" fmla="*/ 27658595 h 712"/>
              <a:gd name="T92" fmla="*/ 770924908 w 1321"/>
              <a:gd name="T93" fmla="*/ 46967663 h 712"/>
              <a:gd name="T94" fmla="*/ 825881936 w 1321"/>
              <a:gd name="T95" fmla="*/ 71495370 h 712"/>
              <a:gd name="T96" fmla="*/ 877021922 w 1321"/>
              <a:gd name="T97" fmla="*/ 101241717 h 712"/>
              <a:gd name="T98" fmla="*/ 922056954 w 1321"/>
              <a:gd name="T99" fmla="*/ 133597355 h 712"/>
              <a:gd name="T100" fmla="*/ 960221266 w 1321"/>
              <a:gd name="T101" fmla="*/ 169606177 h 712"/>
              <a:gd name="T102" fmla="*/ 993043116 w 1321"/>
              <a:gd name="T103" fmla="*/ 209267506 h 712"/>
              <a:gd name="T104" fmla="*/ 993043116 w 1321"/>
              <a:gd name="T105" fmla="*/ 209267506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71B9DD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black">
          <a:xfrm>
            <a:off x="228600" y="2133600"/>
            <a:ext cx="2952750" cy="1938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  <a:defRPr/>
            </a:pPr>
            <a:r>
              <a:rPr lang="zh-CN" altLang="en-US" sz="2400" b="1" kern="100" dirty="0">
                <a:latin typeface="Calibri"/>
                <a:ea typeface="宋体"/>
                <a:cs typeface="Times New Roman"/>
              </a:rPr>
              <a:t>认识</a:t>
            </a:r>
            <a:r>
              <a:rPr lang="zh-CN" altLang="zh-CN" sz="2400" b="1" kern="100" dirty="0">
                <a:latin typeface="Calibri"/>
                <a:ea typeface="宋体"/>
                <a:cs typeface="Times New Roman"/>
              </a:rPr>
              <a:t>复分解反应</a:t>
            </a: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  <a:defRPr/>
            </a:pPr>
            <a:r>
              <a:rPr lang="zh-CN" altLang="zh-CN" sz="2400" b="1" kern="100" dirty="0">
                <a:latin typeface="Calibri"/>
                <a:ea typeface="宋体"/>
                <a:cs typeface="Times New Roman"/>
              </a:rPr>
              <a:t>了解复分解反应发生条件</a:t>
            </a: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  <a:defRPr/>
            </a:pPr>
            <a:r>
              <a:rPr lang="zh-CN" altLang="zh-CN" sz="2400" b="1" kern="100" dirty="0">
                <a:latin typeface="Calibri"/>
                <a:ea typeface="宋体"/>
                <a:cs typeface="Times New Roman"/>
              </a:rPr>
              <a:t>体会复分解反应微观实质</a:t>
            </a:r>
            <a:endParaRPr lang="zh-CN" altLang="en-US" sz="2200" b="1" dirty="0">
              <a:ea typeface="楷体_GB2312" pitchFamily="49" charset="-122"/>
            </a:endParaRPr>
          </a:p>
        </p:txBody>
      </p:sp>
      <p:sp>
        <p:nvSpPr>
          <p:cNvPr id="21514" name="Text Box 29"/>
          <p:cNvSpPr txBox="1">
            <a:spLocks noChangeArrowheads="1"/>
          </p:cNvSpPr>
          <p:nvPr/>
        </p:nvSpPr>
        <p:spPr bwMode="auto">
          <a:xfrm>
            <a:off x="3630613" y="2997200"/>
            <a:ext cx="16129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800" b="1">
                <a:ea typeface="黑体" pitchFamily="49" charset="-122"/>
                <a:cs typeface="Arial" charset="0"/>
              </a:rPr>
              <a:t>教学目标</a:t>
            </a: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black">
          <a:xfrm>
            <a:off x="5673725" y="1989138"/>
            <a:ext cx="3241675" cy="2308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  <a:defRPr/>
            </a:pPr>
            <a:r>
              <a:rPr lang="zh-CN" altLang="zh-CN" sz="2400" b="1" kern="100" dirty="0">
                <a:latin typeface="Calibri"/>
                <a:ea typeface="宋体"/>
                <a:cs typeface="Times New Roman"/>
              </a:rPr>
              <a:t>初步学会利用观察的方法获取信息</a:t>
            </a: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  <a:defRPr/>
            </a:pPr>
            <a:r>
              <a:rPr lang="zh-CN" altLang="zh-CN" sz="2400" b="1" kern="100" dirty="0">
                <a:latin typeface="Calibri"/>
                <a:ea typeface="宋体"/>
                <a:cs typeface="Times New Roman"/>
              </a:rPr>
              <a:t>认识科学探究的意义和基本过程</a:t>
            </a:r>
            <a:endParaRPr lang="en-US" altLang="zh-CN" sz="2400" b="1" kern="100" dirty="0">
              <a:latin typeface="Calibri"/>
              <a:ea typeface="宋体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  <a:defRPr/>
            </a:pPr>
            <a:r>
              <a:rPr lang="zh-CN" altLang="zh-CN" sz="2400" b="1" dirty="0">
                <a:latin typeface="Calibri"/>
                <a:ea typeface="宋体"/>
                <a:cs typeface="Times New Roman"/>
              </a:rPr>
              <a:t>表达自己的观点，主动与他人交流。</a:t>
            </a:r>
            <a:endParaRPr lang="zh-CN" altLang="en-US" sz="2200" b="1" dirty="0">
              <a:ea typeface="宋体" pitchFamily="2" charset="-122"/>
            </a:endParaRP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black">
          <a:xfrm>
            <a:off x="1260475" y="5164138"/>
            <a:ext cx="7056438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AutoNum type="arabicPeriod"/>
              <a:tabLst>
                <a:tab pos="228600" algn="l"/>
              </a:tabLst>
            </a:pPr>
            <a:r>
              <a:rPr lang="zh-CN" altLang="zh-CN" sz="2400" b="1">
                <a:latin typeface="Calibri" pitchFamily="34" charset="0"/>
                <a:cs typeface="Times New Roman" pitchFamily="18" charset="0"/>
              </a:rPr>
              <a:t>通过</a:t>
            </a:r>
            <a:r>
              <a:rPr lang="zh-CN" altLang="en-US" sz="2400" b="1">
                <a:latin typeface="Calibri" pitchFamily="34" charset="0"/>
                <a:cs typeface="Times New Roman" pitchFamily="18" charset="0"/>
              </a:rPr>
              <a:t>分析</a:t>
            </a:r>
            <a:r>
              <a:rPr lang="zh-CN" altLang="zh-CN" sz="2400" b="1">
                <a:latin typeface="Calibri" pitchFamily="34" charset="0"/>
                <a:cs typeface="Times New Roman" pitchFamily="18" charset="0"/>
              </a:rPr>
              <a:t>复分解反应</a:t>
            </a:r>
            <a:r>
              <a:rPr lang="zh-CN" altLang="en-US" sz="2400" b="1">
                <a:latin typeface="Calibri" pitchFamily="34" charset="0"/>
                <a:cs typeface="Times New Roman" pitchFamily="18" charset="0"/>
              </a:rPr>
              <a:t>微观实质，总结反应发生的</a:t>
            </a:r>
            <a:r>
              <a:rPr lang="zh-CN" altLang="zh-CN" sz="2400" b="1">
                <a:latin typeface="Calibri" pitchFamily="34" charset="0"/>
                <a:cs typeface="Times New Roman" pitchFamily="18" charset="0"/>
              </a:rPr>
              <a:t>条件，体会合作学习的乐趣，树立严谨的科学探究意识</a:t>
            </a:r>
            <a:r>
              <a:rPr lang="zh-CN" altLang="en-US" sz="2400" b="1">
                <a:latin typeface="Calibri" pitchFamily="34" charset="0"/>
                <a:cs typeface="Times New Roman" pitchFamily="18" charset="0"/>
              </a:rPr>
              <a:t>。</a:t>
            </a:r>
            <a:endParaRPr lang="zh-CN" altLang="en-US" sz="2200" b="1"/>
          </a:p>
        </p:txBody>
      </p:sp>
      <p:grpSp>
        <p:nvGrpSpPr>
          <p:cNvPr id="28" name="Group 20"/>
          <p:cNvGrpSpPr>
            <a:grpSpLocks/>
          </p:cNvGrpSpPr>
          <p:nvPr/>
        </p:nvGrpSpPr>
        <p:grpSpPr bwMode="auto">
          <a:xfrm>
            <a:off x="28575" y="1325563"/>
            <a:ext cx="3924300" cy="519112"/>
            <a:chOff x="18" y="835"/>
            <a:chExt cx="2472" cy="327"/>
          </a:xfrm>
        </p:grpSpPr>
        <p:sp>
          <p:nvSpPr>
            <p:cNvPr id="21526" name="AutoShape 2"/>
            <p:cNvSpPr>
              <a:spLocks noChangeArrowheads="1"/>
            </p:cNvSpPr>
            <p:nvPr/>
          </p:nvSpPr>
          <p:spPr bwMode="gray">
            <a:xfrm>
              <a:off x="18" y="835"/>
              <a:ext cx="2472" cy="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zh-CN">
                <a:cs typeface="Arial" charset="0"/>
              </a:endParaRPr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gray">
            <a:xfrm>
              <a:off x="545" y="835"/>
              <a:ext cx="1354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1"/>
              </a:outerShdw>
            </a:effectLst>
          </p:spPr>
          <p:txBody>
            <a:bodyPr wrap="none">
              <a:spAutoFit/>
            </a:bodyPr>
            <a:lstStyle/>
            <a:p>
              <a:pPr algn="ctr" eaLnBrk="0" hangingPunct="0">
                <a:buClr>
                  <a:srgbClr val="FF3300"/>
                </a:buClr>
                <a:buSzPct val="115000"/>
                <a:buFont typeface="Wingdings" pitchFamily="2" charset="2"/>
                <a:buNone/>
                <a:defRPr/>
              </a:pPr>
              <a:r>
                <a:rPr lang="en-US" altLang="zh-CN" sz="2800" b="1">
                  <a:latin typeface="楷体_GB2312" pitchFamily="49" charset="-122"/>
                  <a:ea typeface="楷体_GB2312" pitchFamily="49" charset="-122"/>
                  <a:cs typeface="Arial" charset="0"/>
                </a:rPr>
                <a:t> 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  <a:cs typeface="Arial" charset="0"/>
                </a:rPr>
                <a:t>知识与技能</a:t>
              </a:r>
            </a:p>
          </p:txBody>
        </p:sp>
        <p:sp>
          <p:nvSpPr>
            <p:cNvPr id="21528" name="AutoShape 23"/>
            <p:cNvSpPr>
              <a:spLocks noChangeArrowheads="1"/>
            </p:cNvSpPr>
            <p:nvPr/>
          </p:nvSpPr>
          <p:spPr bwMode="auto">
            <a:xfrm>
              <a:off x="50" y="845"/>
              <a:ext cx="2422" cy="4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28998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Group 24"/>
          <p:cNvGrpSpPr>
            <a:grpSpLocks/>
          </p:cNvGrpSpPr>
          <p:nvPr/>
        </p:nvGrpSpPr>
        <p:grpSpPr bwMode="auto">
          <a:xfrm>
            <a:off x="5168900" y="1311275"/>
            <a:ext cx="3924300" cy="519113"/>
            <a:chOff x="3256" y="826"/>
            <a:chExt cx="2472" cy="327"/>
          </a:xfrm>
        </p:grpSpPr>
        <p:sp>
          <p:nvSpPr>
            <p:cNvPr id="21523" name="AutoShape 20"/>
            <p:cNvSpPr>
              <a:spLocks noChangeArrowheads="1"/>
            </p:cNvSpPr>
            <p:nvPr/>
          </p:nvSpPr>
          <p:spPr bwMode="gray">
            <a:xfrm>
              <a:off x="3256" y="835"/>
              <a:ext cx="2472" cy="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zh-CN">
                <a:cs typeface="Arial" charset="0"/>
              </a:endParaRPr>
            </a:p>
          </p:txBody>
        </p:sp>
        <p:sp>
          <p:nvSpPr>
            <p:cNvPr id="34" name="Rectangle 21"/>
            <p:cNvSpPr>
              <a:spLocks noChangeArrowheads="1"/>
            </p:cNvSpPr>
            <p:nvPr/>
          </p:nvSpPr>
          <p:spPr bwMode="gray">
            <a:xfrm>
              <a:off x="3906" y="826"/>
              <a:ext cx="1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1"/>
              </a:outerShdw>
            </a:effectLst>
          </p:spPr>
          <p:txBody>
            <a:bodyPr wrap="none">
              <a:spAutoFit/>
            </a:bodyPr>
            <a:lstStyle/>
            <a:p>
              <a:pPr algn="ctr" eaLnBrk="0" hangingPunct="0">
                <a:buClr>
                  <a:srgbClr val="FF3300"/>
                </a:buClr>
                <a:buSzPct val="115000"/>
                <a:buFont typeface="Wingdings" pitchFamily="2" charset="2"/>
                <a:buNone/>
                <a:defRPr/>
              </a:pPr>
              <a:r>
                <a:rPr lang="zh-CN" altLang="en-US" sz="2800" b="1" dirty="0">
                  <a:ea typeface="楷体_GB2312" pitchFamily="49" charset="-122"/>
                  <a:cs typeface="Arial" charset="0"/>
                </a:rPr>
                <a:t>过程与方法</a:t>
              </a:r>
            </a:p>
          </p:txBody>
        </p:sp>
        <p:sp>
          <p:nvSpPr>
            <p:cNvPr id="21525" name="AutoShape 27"/>
            <p:cNvSpPr>
              <a:spLocks noChangeArrowheads="1"/>
            </p:cNvSpPr>
            <p:nvPr/>
          </p:nvSpPr>
          <p:spPr bwMode="auto">
            <a:xfrm>
              <a:off x="3293" y="845"/>
              <a:ext cx="2422" cy="4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28998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Group 28"/>
          <p:cNvGrpSpPr>
            <a:grpSpLocks/>
          </p:cNvGrpSpPr>
          <p:nvPr/>
        </p:nvGrpSpPr>
        <p:grpSpPr bwMode="auto">
          <a:xfrm>
            <a:off x="2555875" y="4551363"/>
            <a:ext cx="3924300" cy="533400"/>
            <a:chOff x="1610" y="2867"/>
            <a:chExt cx="2472" cy="336"/>
          </a:xfrm>
        </p:grpSpPr>
        <p:sp>
          <p:nvSpPr>
            <p:cNvPr id="21520" name="AutoShape 2"/>
            <p:cNvSpPr>
              <a:spLocks noChangeArrowheads="1"/>
            </p:cNvSpPr>
            <p:nvPr/>
          </p:nvSpPr>
          <p:spPr bwMode="gray">
            <a:xfrm>
              <a:off x="1610" y="2867"/>
              <a:ext cx="2472" cy="300"/>
            </a:xfrm>
            <a:prstGeom prst="roundRect">
              <a:avLst>
                <a:gd name="adj" fmla="val 50000"/>
              </a:avLst>
            </a:prstGeom>
            <a:solidFill>
              <a:srgbClr val="66FF66"/>
            </a:soli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zh-CN">
                <a:cs typeface="Arial" charset="0"/>
              </a:endParaRPr>
            </a:p>
          </p:txBody>
        </p:sp>
        <p:sp>
          <p:nvSpPr>
            <p:cNvPr id="38" name="Rectangle 21"/>
            <p:cNvSpPr>
              <a:spLocks noChangeArrowheads="1"/>
            </p:cNvSpPr>
            <p:nvPr/>
          </p:nvSpPr>
          <p:spPr bwMode="gray">
            <a:xfrm>
              <a:off x="1814" y="2876"/>
              <a:ext cx="1916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1"/>
              </a:outerShdw>
            </a:effectLst>
          </p:spPr>
          <p:txBody>
            <a:bodyPr wrap="none">
              <a:spAutoFit/>
            </a:bodyPr>
            <a:lstStyle/>
            <a:p>
              <a:pPr algn="ctr" eaLnBrk="0" hangingPunct="0">
                <a:buClr>
                  <a:srgbClr val="FF3300"/>
                </a:buClr>
                <a:buSzPct val="115000"/>
                <a:buFont typeface="Wingdings" pitchFamily="2" charset="2"/>
                <a:buNone/>
                <a:defRPr/>
              </a:pPr>
              <a:r>
                <a:rPr lang="zh-CN" altLang="en-US" sz="2800" b="1" dirty="0">
                  <a:ea typeface="楷体_GB2312" pitchFamily="49" charset="-122"/>
                  <a:cs typeface="Arial" charset="0"/>
                </a:rPr>
                <a:t>情感态度与价值观</a:t>
              </a:r>
            </a:p>
          </p:txBody>
        </p:sp>
        <p:sp>
          <p:nvSpPr>
            <p:cNvPr id="21522" name="AutoShape 31"/>
            <p:cNvSpPr>
              <a:spLocks noChangeArrowheads="1"/>
            </p:cNvSpPr>
            <p:nvPr/>
          </p:nvSpPr>
          <p:spPr bwMode="auto">
            <a:xfrm>
              <a:off x="1619" y="2877"/>
              <a:ext cx="2422" cy="4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28998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400" smtClean="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三、教学方法的选择</a:t>
            </a:r>
            <a:endParaRPr lang="en-US" altLang="zh-CN" sz="1800" smtClean="0">
              <a:ea typeface="宋体" charset="-122"/>
            </a:endParaRPr>
          </a:p>
        </p:txBody>
      </p:sp>
      <p:sp>
        <p:nvSpPr>
          <p:cNvPr id="74" name="Oval 2"/>
          <p:cNvSpPr>
            <a:spLocks noChangeArrowheads="1"/>
          </p:cNvSpPr>
          <p:nvPr/>
        </p:nvSpPr>
        <p:spPr bwMode="auto">
          <a:xfrm>
            <a:off x="1101725" y="4121150"/>
            <a:ext cx="1582738" cy="1511300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75" name="Oval 3"/>
          <p:cNvSpPr>
            <a:spLocks noChangeArrowheads="1"/>
          </p:cNvSpPr>
          <p:nvPr/>
        </p:nvSpPr>
        <p:spPr bwMode="auto">
          <a:xfrm>
            <a:off x="1101725" y="2133600"/>
            <a:ext cx="1582738" cy="1511300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76" name="AutoShape 4"/>
          <p:cNvSpPr>
            <a:spLocks noChangeArrowheads="1"/>
          </p:cNvSpPr>
          <p:nvPr/>
        </p:nvSpPr>
        <p:spPr bwMode="auto">
          <a:xfrm>
            <a:off x="2081213" y="4467225"/>
            <a:ext cx="6380162" cy="1008063"/>
          </a:xfrm>
          <a:prstGeom prst="roundRect">
            <a:avLst>
              <a:gd name="adj" fmla="val 16667"/>
            </a:avLst>
          </a:prstGeom>
          <a:solidFill>
            <a:srgbClr val="808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77" name="AutoShape 5"/>
          <p:cNvSpPr>
            <a:spLocks noChangeArrowheads="1"/>
          </p:cNvSpPr>
          <p:nvPr/>
        </p:nvSpPr>
        <p:spPr bwMode="auto">
          <a:xfrm>
            <a:off x="2124075" y="2449513"/>
            <a:ext cx="6380163" cy="1008062"/>
          </a:xfrm>
          <a:prstGeom prst="roundRect">
            <a:avLst>
              <a:gd name="adj" fmla="val 16667"/>
            </a:avLst>
          </a:prstGeom>
          <a:solidFill>
            <a:srgbClr val="808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+mn-ea"/>
            </a:endParaRPr>
          </a:p>
        </p:txBody>
      </p:sp>
      <p:grpSp>
        <p:nvGrpSpPr>
          <p:cNvPr id="22534" name="Group 6"/>
          <p:cNvGrpSpPr>
            <a:grpSpLocks/>
          </p:cNvGrpSpPr>
          <p:nvPr/>
        </p:nvGrpSpPr>
        <p:grpSpPr bwMode="auto">
          <a:xfrm>
            <a:off x="2266950" y="4365625"/>
            <a:ext cx="6121400" cy="1008063"/>
            <a:chOff x="1474" y="1525"/>
            <a:chExt cx="3856" cy="589"/>
          </a:xfrm>
        </p:grpSpPr>
        <p:sp>
          <p:nvSpPr>
            <p:cNvPr id="79" name="AutoShape 7"/>
            <p:cNvSpPr>
              <a:spLocks noChangeArrowheads="1"/>
            </p:cNvSpPr>
            <p:nvPr/>
          </p:nvSpPr>
          <p:spPr bwMode="auto">
            <a:xfrm>
              <a:off x="1474" y="1525"/>
              <a:ext cx="3856" cy="589"/>
            </a:xfrm>
            <a:prstGeom prst="flowChartAlternateProcess">
              <a:avLst/>
            </a:prstGeom>
            <a:solidFill>
              <a:srgbClr val="6699FF"/>
            </a:solidFill>
            <a:ln w="285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80" name="AutoShape 8"/>
            <p:cNvSpPr>
              <a:spLocks noChangeArrowheads="1"/>
            </p:cNvSpPr>
            <p:nvPr/>
          </p:nvSpPr>
          <p:spPr bwMode="auto">
            <a:xfrm>
              <a:off x="1519" y="1543"/>
              <a:ext cx="3793" cy="163"/>
            </a:xfrm>
            <a:prstGeom prst="flowChartAlternateProcess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3399FF">
                    <a:alpha val="39999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</p:grpSp>
      <p:grpSp>
        <p:nvGrpSpPr>
          <p:cNvPr id="22535" name="Group 9"/>
          <p:cNvGrpSpPr>
            <a:grpSpLocks/>
          </p:cNvGrpSpPr>
          <p:nvPr/>
        </p:nvGrpSpPr>
        <p:grpSpPr bwMode="auto">
          <a:xfrm>
            <a:off x="2311400" y="2349500"/>
            <a:ext cx="6121400" cy="1008063"/>
            <a:chOff x="1474" y="1525"/>
            <a:chExt cx="3856" cy="589"/>
          </a:xfrm>
        </p:grpSpPr>
        <p:sp>
          <p:nvSpPr>
            <p:cNvPr id="82" name="AutoShape 10"/>
            <p:cNvSpPr>
              <a:spLocks noChangeArrowheads="1"/>
            </p:cNvSpPr>
            <p:nvPr/>
          </p:nvSpPr>
          <p:spPr bwMode="auto">
            <a:xfrm>
              <a:off x="1474" y="1525"/>
              <a:ext cx="3856" cy="589"/>
            </a:xfrm>
            <a:prstGeom prst="flowChartAlternateProcess">
              <a:avLst/>
            </a:prstGeom>
            <a:solidFill>
              <a:srgbClr val="C0C0C0"/>
            </a:solidFill>
            <a:ln w="285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83" name="AutoShape 11"/>
            <p:cNvSpPr>
              <a:spLocks noChangeArrowheads="1"/>
            </p:cNvSpPr>
            <p:nvPr/>
          </p:nvSpPr>
          <p:spPr bwMode="auto">
            <a:xfrm>
              <a:off x="1519" y="1543"/>
              <a:ext cx="3793" cy="163"/>
            </a:xfrm>
            <a:prstGeom prst="flowChartAlternateProcess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A9BBB3">
                    <a:alpha val="39999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</p:grpSp>
      <p:grpSp>
        <p:nvGrpSpPr>
          <p:cNvPr id="22536" name="Group 13"/>
          <p:cNvGrpSpPr>
            <a:grpSpLocks/>
          </p:cNvGrpSpPr>
          <p:nvPr/>
        </p:nvGrpSpPr>
        <p:grpSpPr bwMode="auto">
          <a:xfrm>
            <a:off x="985838" y="2058988"/>
            <a:ext cx="1584325" cy="1584325"/>
            <a:chOff x="2789" y="1625"/>
            <a:chExt cx="907" cy="907"/>
          </a:xfrm>
        </p:grpSpPr>
        <p:sp>
          <p:nvSpPr>
            <p:cNvPr id="85" name="Oval 14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86" name="Oval 15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87" name="Oval 16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88" name="Oval 17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89" name="Oval 18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grpSp>
          <p:nvGrpSpPr>
            <p:cNvPr id="22557" name="Group 19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1" name="Oval 20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  <p:sp>
            <p:nvSpPr>
              <p:cNvPr id="92" name="Oval 21"/>
              <p:cNvSpPr>
                <a:spLocks noChangeArrowheads="1"/>
              </p:cNvSpPr>
              <p:nvPr/>
            </p:nvSpPr>
            <p:spPr bwMode="gray">
              <a:xfrm>
                <a:off x="4183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  <p:sp>
            <p:nvSpPr>
              <p:cNvPr id="93" name="Oval 22"/>
              <p:cNvSpPr>
                <a:spLocks noChangeArrowheads="1"/>
              </p:cNvSpPr>
              <p:nvPr/>
            </p:nvSpPr>
            <p:spPr bwMode="gray">
              <a:xfrm>
                <a:off x="4196" y="1724"/>
                <a:ext cx="1161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  <p:sp>
            <p:nvSpPr>
              <p:cNvPr id="94" name="Oval 23"/>
              <p:cNvSpPr>
                <a:spLocks noChangeArrowheads="1"/>
              </p:cNvSpPr>
              <p:nvPr/>
            </p:nvSpPr>
            <p:spPr bwMode="gray">
              <a:xfrm>
                <a:off x="4264" y="1757"/>
                <a:ext cx="1032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</p:grpSp>
      </p:grpSp>
      <p:grpSp>
        <p:nvGrpSpPr>
          <p:cNvPr id="22537" name="Group 24"/>
          <p:cNvGrpSpPr>
            <a:grpSpLocks/>
          </p:cNvGrpSpPr>
          <p:nvPr/>
        </p:nvGrpSpPr>
        <p:grpSpPr bwMode="auto">
          <a:xfrm>
            <a:off x="984250" y="4049713"/>
            <a:ext cx="1584325" cy="1581150"/>
            <a:chOff x="476" y="2434"/>
            <a:chExt cx="998" cy="996"/>
          </a:xfrm>
        </p:grpSpPr>
        <p:sp>
          <p:nvSpPr>
            <p:cNvPr id="96" name="Oval 25"/>
            <p:cNvSpPr>
              <a:spLocks noChangeArrowheads="1"/>
            </p:cNvSpPr>
            <p:nvPr/>
          </p:nvSpPr>
          <p:spPr bwMode="gray">
            <a:xfrm>
              <a:off x="476" y="2434"/>
              <a:ext cx="998" cy="996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gamma/>
                    <a:tint val="0"/>
                    <a:invGamma/>
                  </a:srgbClr>
                </a:gs>
                <a:gs pos="50000">
                  <a:srgbClr val="3399FF"/>
                </a:gs>
                <a:gs pos="100000">
                  <a:srgbClr val="3399FF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97" name="Oval 26"/>
            <p:cNvSpPr>
              <a:spLocks noChangeArrowheads="1"/>
            </p:cNvSpPr>
            <p:nvPr/>
          </p:nvSpPr>
          <p:spPr bwMode="gray">
            <a:xfrm>
              <a:off x="476" y="2434"/>
              <a:ext cx="998" cy="996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3399FF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98" name="Oval 27"/>
            <p:cNvSpPr>
              <a:spLocks noChangeArrowheads="1"/>
            </p:cNvSpPr>
            <p:nvPr/>
          </p:nvSpPr>
          <p:spPr bwMode="gray">
            <a:xfrm>
              <a:off x="549" y="2505"/>
              <a:ext cx="866" cy="865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gamma/>
                    <a:shade val="54118"/>
                    <a:invGamma/>
                  </a:srgbClr>
                </a:gs>
                <a:gs pos="50000">
                  <a:srgbClr val="3399FF"/>
                </a:gs>
                <a:gs pos="100000">
                  <a:srgbClr val="3399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99" name="Oval 28"/>
            <p:cNvSpPr>
              <a:spLocks noChangeArrowheads="1"/>
            </p:cNvSpPr>
            <p:nvPr/>
          </p:nvSpPr>
          <p:spPr bwMode="gray">
            <a:xfrm>
              <a:off x="550" y="2507"/>
              <a:ext cx="866" cy="865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gamma/>
                    <a:shade val="63529"/>
                    <a:invGamma/>
                  </a:srgbClr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100" name="Oval 29"/>
            <p:cNvSpPr>
              <a:spLocks noChangeArrowheads="1"/>
            </p:cNvSpPr>
            <p:nvPr/>
          </p:nvSpPr>
          <p:spPr bwMode="gray">
            <a:xfrm>
              <a:off x="596" y="2553"/>
              <a:ext cx="780" cy="778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+mn-ea"/>
              </a:endParaRPr>
            </a:p>
          </p:txBody>
        </p:sp>
        <p:grpSp>
          <p:nvGrpSpPr>
            <p:cNvPr id="22547" name="Group 30"/>
            <p:cNvGrpSpPr>
              <a:grpSpLocks/>
            </p:cNvGrpSpPr>
            <p:nvPr/>
          </p:nvGrpSpPr>
          <p:grpSpPr bwMode="auto">
            <a:xfrm>
              <a:off x="609" y="2566"/>
              <a:ext cx="756" cy="755"/>
              <a:chOff x="4166" y="1706"/>
              <a:chExt cx="1252" cy="1252"/>
            </a:xfrm>
          </p:grpSpPr>
          <p:sp>
            <p:nvSpPr>
              <p:cNvPr id="102" name="Oval 31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  <p:sp>
            <p:nvSpPr>
              <p:cNvPr id="103" name="Oval 32"/>
              <p:cNvSpPr>
                <a:spLocks noChangeArrowheads="1"/>
              </p:cNvSpPr>
              <p:nvPr/>
            </p:nvSpPr>
            <p:spPr bwMode="gray">
              <a:xfrm>
                <a:off x="4183" y="1713"/>
                <a:ext cx="1222" cy="122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  <p:sp>
            <p:nvSpPr>
              <p:cNvPr id="104" name="Oval 33"/>
              <p:cNvSpPr>
                <a:spLocks noChangeArrowheads="1"/>
              </p:cNvSpPr>
              <p:nvPr/>
            </p:nvSpPr>
            <p:spPr bwMode="gray">
              <a:xfrm>
                <a:off x="4196" y="1724"/>
                <a:ext cx="1161" cy="114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  <p:sp>
            <p:nvSpPr>
              <p:cNvPr id="105" name="Oval 34"/>
              <p:cNvSpPr>
                <a:spLocks noChangeArrowheads="1"/>
              </p:cNvSpPr>
              <p:nvPr/>
            </p:nvSpPr>
            <p:spPr bwMode="gray">
              <a:xfrm>
                <a:off x="4264" y="1757"/>
                <a:ext cx="1032" cy="925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ea typeface="+mn-ea"/>
                </a:endParaRPr>
              </a:p>
            </p:txBody>
          </p:sp>
        </p:grpSp>
      </p:grpSp>
      <p:sp>
        <p:nvSpPr>
          <p:cNvPr id="22538" name="Text Box 35"/>
          <p:cNvSpPr txBox="1">
            <a:spLocks noChangeArrowheads="1"/>
          </p:cNvSpPr>
          <p:nvPr/>
        </p:nvSpPr>
        <p:spPr bwMode="auto">
          <a:xfrm>
            <a:off x="1182688" y="2368550"/>
            <a:ext cx="12239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latin typeface="楷体_GB2312"/>
                <a:ea typeface="楷体_GB2312"/>
                <a:cs typeface="楷体_GB2312"/>
              </a:rPr>
              <a:t>教学方法</a:t>
            </a:r>
          </a:p>
        </p:txBody>
      </p:sp>
      <p:sp>
        <p:nvSpPr>
          <p:cNvPr id="22539" name="Text Box 36"/>
          <p:cNvSpPr txBox="1">
            <a:spLocks noChangeArrowheads="1"/>
          </p:cNvSpPr>
          <p:nvPr/>
        </p:nvSpPr>
        <p:spPr bwMode="auto">
          <a:xfrm>
            <a:off x="1219200" y="4406900"/>
            <a:ext cx="1223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latin typeface="楷体_GB2312"/>
                <a:ea typeface="楷体_GB2312"/>
                <a:cs typeface="楷体_GB2312"/>
              </a:rPr>
              <a:t>教学手段</a:t>
            </a:r>
          </a:p>
        </p:txBody>
      </p:sp>
      <p:sp>
        <p:nvSpPr>
          <p:cNvPr id="22540" name="Text Box 37"/>
          <p:cNvSpPr txBox="1">
            <a:spLocks noChangeArrowheads="1"/>
          </p:cNvSpPr>
          <p:nvPr/>
        </p:nvSpPr>
        <p:spPr bwMode="auto">
          <a:xfrm>
            <a:off x="2901950" y="2593975"/>
            <a:ext cx="50403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>
                <a:latin typeface="楷体_GB2312"/>
                <a:ea typeface="楷体_GB2312"/>
                <a:cs typeface="楷体_GB2312"/>
              </a:rPr>
              <a:t>教师引导下的问题探究</a:t>
            </a:r>
          </a:p>
        </p:txBody>
      </p:sp>
      <p:sp>
        <p:nvSpPr>
          <p:cNvPr id="22541" name="Text Box 38"/>
          <p:cNvSpPr txBox="1">
            <a:spLocks noChangeArrowheads="1"/>
          </p:cNvSpPr>
          <p:nvPr/>
        </p:nvSpPr>
        <p:spPr bwMode="auto">
          <a:xfrm>
            <a:off x="2843213" y="4652963"/>
            <a:ext cx="5257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>
                <a:latin typeface="楷体_GB2312"/>
                <a:ea typeface="楷体_GB2312"/>
                <a:cs typeface="楷体_GB2312"/>
              </a:rPr>
              <a:t>多媒体投影辅助教学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3"/>
          <p:cNvSpPr>
            <a:spLocks noEditPoints="1"/>
          </p:cNvSpPr>
          <p:nvPr/>
        </p:nvSpPr>
        <p:spPr bwMode="gray">
          <a:xfrm>
            <a:off x="1335088" y="2046288"/>
            <a:ext cx="6858000" cy="4659312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zh-CN" altLang="en-US">
              <a:ea typeface="+mn-ea"/>
            </a:endParaRPr>
          </a:p>
        </p:txBody>
      </p:sp>
      <p:grpSp>
        <p:nvGrpSpPr>
          <p:cNvPr id="23554" name="Group 22"/>
          <p:cNvGrpSpPr>
            <a:grpSpLocks/>
          </p:cNvGrpSpPr>
          <p:nvPr/>
        </p:nvGrpSpPr>
        <p:grpSpPr bwMode="auto">
          <a:xfrm>
            <a:off x="2405063" y="1325563"/>
            <a:ext cx="1697037" cy="1317625"/>
            <a:chOff x="1440" y="960"/>
            <a:chExt cx="672" cy="522"/>
          </a:xfrm>
        </p:grpSpPr>
        <p:pic>
          <p:nvPicPr>
            <p:cNvPr id="23579" name="Picture 23" descr="Picture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0" y="1296"/>
              <a:ext cx="672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0" name="Oval 24"/>
            <p:cNvSpPr>
              <a:spLocks noChangeArrowheads="1"/>
            </p:cNvSpPr>
            <p:nvPr/>
          </p:nvSpPr>
          <p:spPr bwMode="gray">
            <a:xfrm>
              <a:off x="1565" y="960"/>
              <a:ext cx="430" cy="430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81" name="Oval 25"/>
            <p:cNvSpPr>
              <a:spLocks noChangeArrowheads="1"/>
            </p:cNvSpPr>
            <p:nvPr/>
          </p:nvSpPr>
          <p:spPr bwMode="gray">
            <a:xfrm>
              <a:off x="1571" y="962"/>
              <a:ext cx="419" cy="42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82" name="Oval 26"/>
            <p:cNvSpPr>
              <a:spLocks noChangeArrowheads="1"/>
            </p:cNvSpPr>
            <p:nvPr/>
          </p:nvSpPr>
          <p:spPr bwMode="gray">
            <a:xfrm>
              <a:off x="1575" y="966"/>
              <a:ext cx="399" cy="392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83" name="Oval 27"/>
            <p:cNvSpPr>
              <a:spLocks noChangeArrowheads="1"/>
            </p:cNvSpPr>
            <p:nvPr/>
          </p:nvSpPr>
          <p:spPr bwMode="gray">
            <a:xfrm>
              <a:off x="1598" y="978"/>
              <a:ext cx="355" cy="31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400" smtClean="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四、教学方案设计</a:t>
            </a:r>
            <a:endParaRPr lang="en-US" altLang="zh-CN" sz="1800" smtClean="0">
              <a:ea typeface="宋体" charset="-122"/>
            </a:endParaRPr>
          </a:p>
        </p:txBody>
      </p:sp>
      <p:grpSp>
        <p:nvGrpSpPr>
          <p:cNvPr id="23556" name="Group 16"/>
          <p:cNvGrpSpPr>
            <a:grpSpLocks/>
          </p:cNvGrpSpPr>
          <p:nvPr/>
        </p:nvGrpSpPr>
        <p:grpSpPr bwMode="auto">
          <a:xfrm>
            <a:off x="990600" y="1689100"/>
            <a:ext cx="2060575" cy="1811338"/>
            <a:chOff x="432" y="1326"/>
            <a:chExt cx="864" cy="759"/>
          </a:xfrm>
        </p:grpSpPr>
        <p:pic>
          <p:nvPicPr>
            <p:cNvPr id="23574" name="Picture 17" descr="Picture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2" y="1847"/>
              <a:ext cx="864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5" name="Oval 18"/>
            <p:cNvSpPr>
              <a:spLocks noChangeArrowheads="1"/>
            </p:cNvSpPr>
            <p:nvPr/>
          </p:nvSpPr>
          <p:spPr bwMode="gray">
            <a:xfrm>
              <a:off x="560" y="1326"/>
              <a:ext cx="645" cy="645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76" name="Oval 19"/>
            <p:cNvSpPr>
              <a:spLocks noChangeArrowheads="1"/>
            </p:cNvSpPr>
            <p:nvPr/>
          </p:nvSpPr>
          <p:spPr bwMode="gray">
            <a:xfrm>
              <a:off x="568" y="1329"/>
              <a:ext cx="630" cy="63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77" name="Oval 20"/>
            <p:cNvSpPr>
              <a:spLocks noChangeArrowheads="1"/>
            </p:cNvSpPr>
            <p:nvPr/>
          </p:nvSpPr>
          <p:spPr bwMode="gray">
            <a:xfrm>
              <a:off x="575" y="1336"/>
              <a:ext cx="599" cy="588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78" name="Oval 21"/>
            <p:cNvSpPr>
              <a:spLocks noChangeArrowheads="1"/>
            </p:cNvSpPr>
            <p:nvPr/>
          </p:nvSpPr>
          <p:spPr bwMode="gray">
            <a:xfrm>
              <a:off x="609" y="1352"/>
              <a:ext cx="534" cy="4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557" name="Group 10"/>
          <p:cNvGrpSpPr>
            <a:grpSpLocks/>
          </p:cNvGrpSpPr>
          <p:nvPr/>
        </p:nvGrpSpPr>
        <p:grpSpPr bwMode="auto">
          <a:xfrm>
            <a:off x="1295400" y="3124200"/>
            <a:ext cx="2665413" cy="2593975"/>
            <a:chOff x="576" y="2188"/>
            <a:chExt cx="1056" cy="1028"/>
          </a:xfrm>
        </p:grpSpPr>
        <p:pic>
          <p:nvPicPr>
            <p:cNvPr id="23569" name="Picture 11" descr="Picture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6" y="2924"/>
              <a:ext cx="1056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0" name="Oval 12"/>
            <p:cNvSpPr>
              <a:spLocks noChangeArrowheads="1"/>
            </p:cNvSpPr>
            <p:nvPr/>
          </p:nvSpPr>
          <p:spPr bwMode="gray">
            <a:xfrm>
              <a:off x="714" y="2188"/>
              <a:ext cx="860" cy="860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71" name="Oval 13"/>
            <p:cNvSpPr>
              <a:spLocks noChangeArrowheads="1"/>
            </p:cNvSpPr>
            <p:nvPr/>
          </p:nvSpPr>
          <p:spPr bwMode="gray">
            <a:xfrm>
              <a:off x="725" y="2193"/>
              <a:ext cx="839" cy="8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72" name="Oval 14"/>
            <p:cNvSpPr>
              <a:spLocks noChangeArrowheads="1"/>
            </p:cNvSpPr>
            <p:nvPr/>
          </p:nvSpPr>
          <p:spPr bwMode="gray">
            <a:xfrm>
              <a:off x="734" y="2201"/>
              <a:ext cx="798" cy="784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73" name="Oval 15"/>
            <p:cNvSpPr>
              <a:spLocks noChangeArrowheads="1"/>
            </p:cNvSpPr>
            <p:nvPr/>
          </p:nvSpPr>
          <p:spPr bwMode="gray">
            <a:xfrm>
              <a:off x="780" y="2223"/>
              <a:ext cx="710" cy="6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558" name="Group 4"/>
          <p:cNvGrpSpPr>
            <a:grpSpLocks/>
          </p:cNvGrpSpPr>
          <p:nvPr/>
        </p:nvGrpSpPr>
        <p:grpSpPr bwMode="auto">
          <a:xfrm>
            <a:off x="3505200" y="3200400"/>
            <a:ext cx="3149600" cy="3227388"/>
            <a:chOff x="1776" y="2417"/>
            <a:chExt cx="1248" cy="1279"/>
          </a:xfrm>
        </p:grpSpPr>
        <p:pic>
          <p:nvPicPr>
            <p:cNvPr id="23564" name="Picture 5" descr="Picture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76" y="3353"/>
              <a:ext cx="1248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5" name="Oval 6"/>
            <p:cNvSpPr>
              <a:spLocks noChangeArrowheads="1"/>
            </p:cNvSpPr>
            <p:nvPr/>
          </p:nvSpPr>
          <p:spPr bwMode="gray">
            <a:xfrm>
              <a:off x="1877" y="2417"/>
              <a:ext cx="1074" cy="1075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66" name="Oval 7"/>
            <p:cNvSpPr>
              <a:spLocks noChangeArrowheads="1"/>
            </p:cNvSpPr>
            <p:nvPr/>
          </p:nvSpPr>
          <p:spPr bwMode="gray">
            <a:xfrm>
              <a:off x="1890" y="2423"/>
              <a:ext cx="1049" cy="104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67" name="Oval 8"/>
            <p:cNvSpPr>
              <a:spLocks noChangeArrowheads="1"/>
            </p:cNvSpPr>
            <p:nvPr/>
          </p:nvSpPr>
          <p:spPr bwMode="gray">
            <a:xfrm>
              <a:off x="1901" y="2433"/>
              <a:ext cx="998" cy="980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3568" name="Oval 9"/>
            <p:cNvSpPr>
              <a:spLocks noChangeArrowheads="1"/>
            </p:cNvSpPr>
            <p:nvPr/>
          </p:nvSpPr>
          <p:spPr bwMode="gray">
            <a:xfrm>
              <a:off x="1959" y="2461"/>
              <a:ext cx="888" cy="79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ext Box 28"/>
          <p:cNvSpPr txBox="1">
            <a:spLocks noChangeArrowheads="1"/>
          </p:cNvSpPr>
          <p:nvPr/>
        </p:nvSpPr>
        <p:spPr bwMode="auto">
          <a:xfrm>
            <a:off x="2633663" y="1554163"/>
            <a:ext cx="12192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b="1">
                <a:solidFill>
                  <a:srgbClr val="000000"/>
                </a:solidFill>
              </a:rPr>
              <a:t>复习知识引入新课</a:t>
            </a:r>
            <a:endParaRPr lang="en-US" altLang="zh-CN" sz="2400"/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1752600" y="3581400"/>
            <a:ext cx="1828800" cy="954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/>
              <a:t>分析规律</a:t>
            </a:r>
            <a:endParaRPr lang="en-US" altLang="zh-CN" sz="2800" b="1"/>
          </a:p>
          <a:p>
            <a:pPr algn="ctr"/>
            <a:r>
              <a:rPr lang="zh-CN" altLang="en-US" sz="2800" b="1"/>
              <a:t>获取新知</a:t>
            </a:r>
            <a:endParaRPr lang="en-US" altLang="zh-CN" sz="2800" b="1"/>
          </a:p>
        </p:txBody>
      </p:sp>
      <p:sp>
        <p:nvSpPr>
          <p:cNvPr id="48" name="Text Box 30"/>
          <p:cNvSpPr txBox="1">
            <a:spLocks noChangeArrowheads="1"/>
          </p:cNvSpPr>
          <p:nvPr/>
        </p:nvSpPr>
        <p:spPr bwMode="auto">
          <a:xfrm>
            <a:off x="1143000" y="1981200"/>
            <a:ext cx="1704975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/>
              <a:t>提出问题进行探究</a:t>
            </a:r>
            <a:endParaRPr lang="en-US" altLang="zh-CN" sz="2400" b="1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114800" y="4038600"/>
            <a:ext cx="1928813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/>
              <a:t>联系所学总结归纳</a:t>
            </a:r>
            <a:endParaRPr lang="en-US" altLang="zh-CN" sz="3200" b="1"/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5410200" y="1752600"/>
            <a:ext cx="35052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igh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ea typeface="宋体" pitchFamily="2" charset="-122"/>
              </a:rPr>
              <a:t>从实践获得概念</a:t>
            </a:r>
            <a:endParaRPr lang="en-US" altLang="zh-CN" sz="3600" b="1" dirty="0">
              <a:solidFill>
                <a:schemeClr val="tx2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a typeface="宋体" pitchFamily="2" charset="-122"/>
            </a:endParaRPr>
          </a:p>
          <a:p>
            <a:pPr>
              <a:defRPr/>
            </a:pPr>
            <a:r>
              <a:rPr lang="zh-CN" altLang="en-US" sz="3600" b="1" dirty="0"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ea typeface="宋体" pitchFamily="2" charset="-122"/>
              </a:rPr>
              <a:t>以</a:t>
            </a:r>
            <a:r>
              <a:rPr lang="zh-CN" altLang="en-US" sz="3600" b="1" dirty="0"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ea typeface="宋体" pitchFamily="2" charset="-122"/>
              </a:rPr>
              <a:t>概念指导实践</a:t>
            </a:r>
            <a:endParaRPr lang="en-US" altLang="zh-CN" sz="3600" b="1" dirty="0">
              <a:solidFill>
                <a:schemeClr val="tx2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400" smtClean="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四、教学方案设计</a:t>
            </a:r>
            <a:endParaRPr lang="en-US" altLang="zh-CN" sz="1800" smtClean="0">
              <a:ea typeface="宋体" charset="-122"/>
            </a:endParaRPr>
          </a:p>
        </p:txBody>
      </p:sp>
      <p:graphicFrame>
        <p:nvGraphicFramePr>
          <p:cNvPr id="34" name="图示 33"/>
          <p:cNvGraphicFramePr/>
          <p:nvPr/>
        </p:nvGraphicFramePr>
        <p:xfrm>
          <a:off x="304800" y="1143000"/>
          <a:ext cx="8610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4419600" y="1828800"/>
            <a:ext cx="4494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从已有知识联系课本新知识</a:t>
            </a:r>
          </a:p>
        </p:txBody>
      </p:sp>
      <p:grpSp>
        <p:nvGrpSpPr>
          <p:cNvPr id="37" name="Group 14"/>
          <p:cNvGrpSpPr>
            <a:grpSpLocks/>
          </p:cNvGrpSpPr>
          <p:nvPr/>
        </p:nvGrpSpPr>
        <p:grpSpPr bwMode="auto">
          <a:xfrm>
            <a:off x="306388" y="2590800"/>
            <a:ext cx="5103812" cy="4114800"/>
            <a:chOff x="3705" y="1416"/>
            <a:chExt cx="1897" cy="2150"/>
          </a:xfrm>
        </p:grpSpPr>
        <p:sp>
          <p:nvSpPr>
            <p:cNvPr id="24583" name="AutoShape 15"/>
            <p:cNvSpPr>
              <a:spLocks noChangeArrowheads="1"/>
            </p:cNvSpPr>
            <p:nvPr/>
          </p:nvSpPr>
          <p:spPr bwMode="auto">
            <a:xfrm>
              <a:off x="3879" y="1525"/>
              <a:ext cx="1723" cy="2041"/>
            </a:xfrm>
            <a:prstGeom prst="roundRect">
              <a:avLst>
                <a:gd name="adj" fmla="val 16667"/>
              </a:avLst>
            </a:pr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4584" name="AutoShape 16"/>
            <p:cNvSpPr>
              <a:spLocks noChangeArrowheads="1"/>
            </p:cNvSpPr>
            <p:nvPr/>
          </p:nvSpPr>
          <p:spPr bwMode="auto">
            <a:xfrm>
              <a:off x="3733" y="1416"/>
              <a:ext cx="1815" cy="2086"/>
            </a:xfrm>
            <a:prstGeom prst="roundRect">
              <a:avLst>
                <a:gd name="adj" fmla="val 13745"/>
              </a:avLst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/>
            </a:p>
          </p:txBody>
        </p:sp>
        <p:sp>
          <p:nvSpPr>
            <p:cNvPr id="24585" name="Text Box 17"/>
            <p:cNvSpPr txBox="1">
              <a:spLocks noChangeArrowheads="1"/>
            </p:cNvSpPr>
            <p:nvPr/>
          </p:nvSpPr>
          <p:spPr bwMode="auto">
            <a:xfrm>
              <a:off x="3705" y="1496"/>
              <a:ext cx="1852" cy="2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 b="1">
                  <a:latin typeface="楷体_GB2312"/>
                  <a:ea typeface="楷体_GB2312"/>
                  <a:cs typeface="楷体_GB2312"/>
                </a:rPr>
                <a:t> 酸碱盐的化学性质</a:t>
              </a:r>
              <a:endParaRPr lang="en-US" altLang="zh-CN" sz="2800" b="1">
                <a:latin typeface="楷体_GB2312"/>
                <a:ea typeface="楷体_GB2312"/>
                <a:cs typeface="楷体_GB2312"/>
              </a:endParaRPr>
            </a:p>
            <a:p>
              <a:pPr eaLnBrk="0" hangingPunct="0"/>
              <a:r>
                <a:rPr lang="zh-CN" altLang="en-US" sz="2800" b="1">
                  <a:latin typeface="楷体_GB2312"/>
                  <a:ea typeface="楷体_GB2312"/>
                  <a:cs typeface="楷体_GB2312"/>
                </a:rPr>
                <a:t> </a:t>
              </a:r>
              <a:endParaRPr lang="en-US" altLang="zh-CN" sz="2800" b="1">
                <a:latin typeface="楷体_GB2312"/>
                <a:ea typeface="楷体_GB2312"/>
                <a:cs typeface="楷体_GB2312"/>
              </a:endParaRPr>
            </a:p>
            <a:p>
              <a:pPr eaLnBrk="0" hangingPunct="0"/>
              <a:r>
                <a:rPr lang="zh-CN" altLang="en-US" sz="2800" b="1">
                  <a:latin typeface="楷体_GB2312"/>
                  <a:ea typeface="楷体_GB2312"/>
                  <a:cs typeface="楷体_GB2312"/>
                </a:rPr>
                <a:t>酸</a:t>
              </a:r>
              <a:r>
                <a:rPr lang="en-US" altLang="zh-CN" sz="2800" b="1">
                  <a:latin typeface="楷体_GB2312"/>
                  <a:ea typeface="楷体_GB2312"/>
                  <a:cs typeface="楷体_GB2312"/>
                </a:rPr>
                <a:t>+</a:t>
              </a:r>
              <a:r>
                <a:rPr lang="zh-CN" altLang="en-US" sz="2800" b="1">
                  <a:latin typeface="楷体_GB2312"/>
                  <a:ea typeface="楷体_GB2312"/>
                  <a:cs typeface="楷体_GB2312"/>
                </a:rPr>
                <a:t>某些盐     新盐</a:t>
              </a:r>
              <a:r>
                <a:rPr lang="en-US" altLang="zh-CN" sz="2800" b="1">
                  <a:latin typeface="楷体_GB2312"/>
                  <a:ea typeface="楷体_GB2312"/>
                  <a:cs typeface="楷体_GB2312"/>
                </a:rPr>
                <a:t>+</a:t>
              </a:r>
              <a:r>
                <a:rPr lang="zh-CN" altLang="en-US" sz="2800" b="1">
                  <a:latin typeface="楷体_GB2312"/>
                  <a:ea typeface="楷体_GB2312"/>
                  <a:cs typeface="楷体_GB2312"/>
                </a:rPr>
                <a:t>新酸</a:t>
              </a:r>
              <a:endParaRPr lang="en-US" altLang="zh-CN" sz="2800" b="1">
                <a:latin typeface="楷体_GB2312"/>
                <a:ea typeface="楷体_GB2312"/>
                <a:cs typeface="楷体_GB2312"/>
              </a:endParaRPr>
            </a:p>
            <a:p>
              <a:pPr eaLnBrk="0" hangingPunct="0"/>
              <a:endParaRPr lang="en-US" altLang="zh-CN" sz="2800" b="1">
                <a:latin typeface="楷体_GB2312"/>
                <a:ea typeface="楷体_GB2312"/>
                <a:cs typeface="楷体_GB2312"/>
              </a:endParaRPr>
            </a:p>
            <a:p>
              <a:pPr eaLnBrk="0" hangingPunct="0"/>
              <a:r>
                <a:rPr lang="en-US" altLang="zh-CN" sz="2800"/>
                <a:t>CaCO</a:t>
              </a:r>
              <a:r>
                <a:rPr lang="en-US" altLang="zh-CN" sz="2800" baseline="-25000"/>
                <a:t>3</a:t>
              </a:r>
              <a:r>
                <a:rPr lang="en-US" altLang="zh-CN" sz="2800"/>
                <a:t>+2HCl=</a:t>
              </a:r>
              <a:r>
                <a:rPr lang="en-US" altLang="zh-CN" sz="2800" u="sng"/>
                <a:t>H</a:t>
              </a:r>
              <a:r>
                <a:rPr lang="en-US" altLang="zh-CN" sz="2800" u="sng" baseline="-25000"/>
                <a:t>2</a:t>
              </a:r>
              <a:r>
                <a:rPr lang="en-US" altLang="zh-CN" sz="2800" u="sng"/>
                <a:t>CO</a:t>
              </a:r>
              <a:r>
                <a:rPr lang="en-US" altLang="zh-CN" sz="2800" u="sng" baseline="-25000"/>
                <a:t>3</a:t>
              </a:r>
              <a:r>
                <a:rPr lang="en-US" altLang="zh-CN" sz="2800"/>
                <a:t>+CaCl</a:t>
              </a:r>
              <a:r>
                <a:rPr lang="en-US" altLang="zh-CN" sz="2800" baseline="-25000"/>
                <a:t>2</a:t>
              </a:r>
              <a:endParaRPr lang="zh-CN" altLang="zh-CN" sz="2800"/>
            </a:p>
            <a:p>
              <a:pPr algn="ctr"/>
              <a:r>
                <a:rPr lang="en-US" altLang="zh-CN" sz="2800"/>
                <a:t>               H</a:t>
              </a:r>
              <a:r>
                <a:rPr lang="en-US" altLang="zh-CN" sz="2800" baseline="-25000"/>
                <a:t>2</a:t>
              </a:r>
              <a:r>
                <a:rPr lang="en-US" altLang="zh-CN" sz="2800"/>
                <a:t>O+CO</a:t>
              </a:r>
              <a:r>
                <a:rPr lang="en-US" altLang="zh-CN" sz="2800" baseline="-25000"/>
                <a:t>2</a:t>
              </a:r>
              <a:r>
                <a:rPr lang="zh-CN" altLang="zh-CN" sz="2800"/>
                <a:t>↑</a:t>
              </a:r>
              <a:endParaRPr lang="en-US" altLang="zh-CN" sz="2800" b="1">
                <a:latin typeface="楷体_GB2312"/>
                <a:ea typeface="楷体_GB2312"/>
                <a:cs typeface="楷体_GB2312"/>
              </a:endParaRPr>
            </a:p>
            <a:p>
              <a:pPr eaLnBrk="0" hangingPunct="0"/>
              <a:endParaRPr lang="en-US" altLang="zh-CN" sz="2800" b="1">
                <a:ea typeface="楷体_GB2312"/>
                <a:cs typeface="楷体_GB2312"/>
              </a:endParaRPr>
            </a:p>
            <a:p>
              <a:pPr eaLnBrk="0" hangingPunct="0"/>
              <a:endParaRPr lang="en-US" altLang="zh-CN" sz="2800" b="1">
                <a:ea typeface="楷体_GB2312"/>
                <a:cs typeface="楷体_GB2312"/>
              </a:endParaRPr>
            </a:p>
            <a:p>
              <a:pPr eaLnBrk="0" hangingPunct="0"/>
              <a:endParaRPr lang="zh-CN" altLang="en-US" sz="2000"/>
            </a:p>
          </p:txBody>
        </p:sp>
      </p:grpSp>
      <p:pic>
        <p:nvPicPr>
          <p:cNvPr id="1027" name="Picture 3" descr="E:\桌面\2010-2011 区说课\素材\捕获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97513" y="3352800"/>
            <a:ext cx="364648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箭头连接符 11"/>
          <p:cNvCxnSpPr>
            <a:cxnSpLocks noChangeShapeType="1"/>
          </p:cNvCxnSpPr>
          <p:nvPr/>
        </p:nvCxnSpPr>
        <p:spPr bwMode="auto">
          <a:xfrm>
            <a:off x="2209800" y="3886200"/>
            <a:ext cx="5334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400" smtClean="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四、教学方案设计</a:t>
            </a:r>
            <a:endParaRPr lang="en-US" altLang="zh-CN" sz="1800" smtClean="0">
              <a:ea typeface="宋体" charset="-122"/>
            </a:endParaRPr>
          </a:p>
        </p:txBody>
      </p:sp>
      <p:graphicFrame>
        <p:nvGraphicFramePr>
          <p:cNvPr id="13" name="图示 12"/>
          <p:cNvGraphicFramePr/>
          <p:nvPr/>
        </p:nvGraphicFramePr>
        <p:xfrm>
          <a:off x="304800" y="1143000"/>
          <a:ext cx="8610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62000" y="2590800"/>
            <a:ext cx="7315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  H</a:t>
            </a:r>
            <a:r>
              <a:rPr lang="en-US" altLang="zh-CN" sz="2800">
                <a:solidFill>
                  <a:srgbClr val="00B050"/>
                </a:solidFill>
              </a:rPr>
              <a:t>Cl  </a:t>
            </a:r>
            <a:r>
              <a:rPr lang="en-US" altLang="zh-CN" sz="2800"/>
              <a:t>+   </a:t>
            </a:r>
            <a:r>
              <a:rPr lang="en-US" altLang="zh-CN" sz="2800">
                <a:solidFill>
                  <a:schemeClr val="tx2"/>
                </a:solidFill>
              </a:rPr>
              <a:t>Na</a:t>
            </a:r>
            <a:r>
              <a:rPr lang="en-US" altLang="zh-CN" sz="2800"/>
              <a:t>OH   =   </a:t>
            </a:r>
            <a:r>
              <a:rPr lang="en-US" altLang="zh-CN" sz="2800">
                <a:solidFill>
                  <a:schemeClr val="tx2"/>
                </a:solidFill>
              </a:rPr>
              <a:t>Na</a:t>
            </a:r>
            <a:r>
              <a:rPr lang="en-US" altLang="zh-CN" sz="2800">
                <a:solidFill>
                  <a:srgbClr val="00B050"/>
                </a:solidFill>
              </a:rPr>
              <a:t>Cl   </a:t>
            </a:r>
            <a:r>
              <a:rPr lang="en-US" altLang="zh-CN" sz="2800"/>
              <a:t>+   </a:t>
            </a:r>
            <a:r>
              <a:rPr lang="en-US" altLang="zh-CN" sz="2800">
                <a:solidFill>
                  <a:srgbClr val="FF0000"/>
                </a:solidFill>
              </a:rPr>
              <a:t>H</a:t>
            </a:r>
            <a:r>
              <a:rPr lang="en-US" altLang="zh-CN" sz="2800" baseline="-25000"/>
              <a:t>2</a:t>
            </a:r>
            <a:r>
              <a:rPr lang="en-US" altLang="zh-CN" sz="2800"/>
              <a:t>O</a:t>
            </a:r>
            <a:endParaRPr lang="zh-CN" altLang="en-US" sz="280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914400" y="3276600"/>
            <a:ext cx="7315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/>
              <a:t>2</a:t>
            </a:r>
            <a:r>
              <a:rPr lang="en-US" altLang="zh-CN" sz="2800">
                <a:solidFill>
                  <a:srgbClr val="FF0000"/>
                </a:solidFill>
              </a:rPr>
              <a:t>H</a:t>
            </a:r>
            <a:r>
              <a:rPr lang="en-US" altLang="zh-CN" sz="2800">
                <a:solidFill>
                  <a:srgbClr val="00B050"/>
                </a:solidFill>
              </a:rPr>
              <a:t>Cl  </a:t>
            </a:r>
            <a:r>
              <a:rPr lang="en-US" altLang="zh-CN" sz="2800"/>
              <a:t>+   </a:t>
            </a:r>
            <a:r>
              <a:rPr lang="en-US" altLang="zh-CN" sz="2800">
                <a:solidFill>
                  <a:schemeClr val="tx2"/>
                </a:solidFill>
              </a:rPr>
              <a:t>Na</a:t>
            </a:r>
            <a:r>
              <a:rPr lang="en-US" altLang="zh-CN" sz="2800" baseline="-25000"/>
              <a:t>2</a:t>
            </a:r>
            <a:r>
              <a:rPr lang="en-US" altLang="zh-CN" sz="2800"/>
              <a:t>CO</a:t>
            </a:r>
            <a:r>
              <a:rPr lang="en-US" altLang="zh-CN" sz="2800" baseline="-25000"/>
              <a:t>3</a:t>
            </a:r>
            <a:r>
              <a:rPr lang="en-US" altLang="zh-CN" sz="2800"/>
              <a:t>= 2</a:t>
            </a:r>
            <a:r>
              <a:rPr lang="en-US" altLang="zh-CN" sz="2800">
                <a:solidFill>
                  <a:schemeClr val="tx2"/>
                </a:solidFill>
              </a:rPr>
              <a:t>Na</a:t>
            </a:r>
            <a:r>
              <a:rPr lang="en-US" altLang="zh-CN" sz="2800">
                <a:solidFill>
                  <a:srgbClr val="00B050"/>
                </a:solidFill>
              </a:rPr>
              <a:t>Cl   </a:t>
            </a:r>
            <a:r>
              <a:rPr lang="en-US" altLang="zh-CN" sz="2800"/>
              <a:t>+   </a:t>
            </a:r>
            <a:r>
              <a:rPr lang="en-US" altLang="zh-CN" sz="2800">
                <a:solidFill>
                  <a:srgbClr val="FF0000"/>
                </a:solidFill>
              </a:rPr>
              <a:t>H</a:t>
            </a:r>
            <a:r>
              <a:rPr lang="en-US" altLang="zh-CN" sz="2800" baseline="-25000"/>
              <a:t>2</a:t>
            </a:r>
            <a:r>
              <a:rPr lang="en-US" altLang="zh-CN" sz="2800"/>
              <a:t>CO</a:t>
            </a:r>
            <a:r>
              <a:rPr lang="en-US" altLang="zh-CN" sz="2800" baseline="-25000"/>
              <a:t>3</a:t>
            </a:r>
            <a:endParaRPr lang="zh-CN" altLang="en-US" sz="2800" baseline="-2500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990600" y="3962400"/>
            <a:ext cx="7315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Na</a:t>
            </a:r>
            <a:r>
              <a:rPr lang="en-US" altLang="zh-CN" sz="2800" baseline="-25000"/>
              <a:t>2</a:t>
            </a:r>
            <a:r>
              <a:rPr lang="en-US" altLang="zh-CN" sz="2800">
                <a:solidFill>
                  <a:srgbClr val="00B050"/>
                </a:solidFill>
              </a:rPr>
              <a:t>CO</a:t>
            </a:r>
            <a:r>
              <a:rPr lang="en-US" altLang="zh-CN" sz="2800" baseline="-25000"/>
              <a:t>3</a:t>
            </a:r>
            <a:r>
              <a:rPr lang="en-US" altLang="zh-CN" sz="2800"/>
              <a:t>+ </a:t>
            </a:r>
            <a:r>
              <a:rPr lang="en-US" altLang="zh-CN" sz="2800">
                <a:solidFill>
                  <a:schemeClr val="tx2"/>
                </a:solidFill>
              </a:rPr>
              <a:t>Ca</a:t>
            </a:r>
            <a:r>
              <a:rPr lang="en-US" altLang="zh-CN" sz="2800"/>
              <a:t>Cl</a:t>
            </a:r>
            <a:r>
              <a:rPr lang="en-US" altLang="zh-CN" sz="2800" baseline="-25000"/>
              <a:t>2 </a:t>
            </a:r>
            <a:r>
              <a:rPr lang="en-US" altLang="zh-CN" sz="2800"/>
              <a:t>  = </a:t>
            </a:r>
            <a:r>
              <a:rPr lang="en-US" altLang="zh-CN" sz="2800">
                <a:solidFill>
                  <a:schemeClr val="tx2"/>
                </a:solidFill>
              </a:rPr>
              <a:t>Ca</a:t>
            </a:r>
            <a:r>
              <a:rPr lang="en-US" altLang="zh-CN" sz="2800">
                <a:solidFill>
                  <a:srgbClr val="00B050"/>
                </a:solidFill>
              </a:rPr>
              <a:t>CO</a:t>
            </a:r>
            <a:r>
              <a:rPr lang="en-US" altLang="zh-CN" sz="2800" baseline="-25000"/>
              <a:t>3</a:t>
            </a:r>
            <a:r>
              <a:rPr lang="en-US" altLang="zh-CN" sz="2800"/>
              <a:t>↓+2</a:t>
            </a:r>
            <a:r>
              <a:rPr lang="en-US" altLang="zh-CN" sz="2800">
                <a:solidFill>
                  <a:srgbClr val="FF0000"/>
                </a:solidFill>
              </a:rPr>
              <a:t>Na</a:t>
            </a:r>
            <a:r>
              <a:rPr lang="en-US" altLang="zh-CN" sz="2800"/>
              <a:t>Cl</a:t>
            </a:r>
            <a:endParaRPr lang="zh-CN" altLang="en-US" sz="280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105400" y="1905000"/>
            <a:ext cx="4038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>
                <a:latin typeface="黑体" pitchFamily="49" charset="-122"/>
                <a:ea typeface="黑体" pitchFamily="49" charset="-122"/>
              </a:rPr>
              <a:t>探究复分解反应的实质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76400" y="5105400"/>
            <a:ext cx="7467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>
                <a:latin typeface="黑体" pitchFamily="49" charset="-122"/>
                <a:ea typeface="黑体" pitchFamily="49" charset="-122"/>
              </a:rPr>
              <a:t> 酸碱盐之间的反应一般都是复分解反应，是否任意的酸碱盐之间都能发生复分解反应呢？</a:t>
            </a:r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304800" y="5181600"/>
            <a:ext cx="13716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3600">
                <a:solidFill>
                  <a:schemeClr val="bg1"/>
                </a:solidFill>
              </a:rPr>
              <a:t>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5" grpId="0"/>
      <p:bldP spid="16" grpId="0"/>
      <p:bldP spid="9" grpId="0"/>
      <p:bldP spid="10" grpId="0"/>
      <p:bldP spid="11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276475"/>
            <a:ext cx="4176712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AutoShape 3"/>
          <p:cNvSpPr>
            <a:spLocks noChangeArrowheads="1"/>
          </p:cNvSpPr>
          <p:nvPr/>
        </p:nvSpPr>
        <p:spPr bwMode="auto">
          <a:xfrm>
            <a:off x="971550" y="1412875"/>
            <a:ext cx="3060700" cy="3024188"/>
          </a:xfrm>
          <a:prstGeom prst="downArrowCallout">
            <a:avLst>
              <a:gd name="adj1" fmla="val 25302"/>
              <a:gd name="adj2" fmla="val 25302"/>
              <a:gd name="adj3" fmla="val 16667"/>
              <a:gd name="adj4" fmla="val 6666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2195513" y="1773238"/>
            <a:ext cx="720725" cy="719137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Na</a:t>
            </a:r>
            <a:r>
              <a:rPr lang="en-US" altLang="zh-CN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1260475" y="2133600"/>
            <a:ext cx="792163" cy="792163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OH</a:t>
            </a:r>
            <a:r>
              <a:rPr lang="en-US" altLang="zh-CN" sz="32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-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2916238" y="4797425"/>
            <a:ext cx="576262" cy="576263"/>
          </a:xfrm>
          <a:prstGeom prst="ellipse">
            <a:avLst/>
          </a:prstGeom>
          <a:gradFill rotWithShape="1">
            <a:gsLst>
              <a:gs pos="0">
                <a:srgbClr val="003300"/>
              </a:gs>
              <a:gs pos="100000">
                <a:srgbClr val="00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</a:t>
            </a:r>
            <a:r>
              <a:rPr lang="en-US" altLang="zh-CN" sz="32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1619250" y="5084763"/>
            <a:ext cx="863600" cy="865187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NO</a:t>
            </a:r>
            <a:r>
              <a:rPr lang="en-US" altLang="zh-CN" sz="20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zh-CN" altLang="en-US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2700338" y="4508500"/>
            <a:ext cx="1081087" cy="1079500"/>
          </a:xfrm>
          <a:prstGeom prst="ellipse">
            <a:avLst/>
          </a:prstGeom>
          <a:gradFill rotWithShape="1">
            <a:gsLst>
              <a:gs pos="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</a:t>
            </a:r>
            <a:r>
              <a:rPr lang="en-US" altLang="zh-CN" sz="32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O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2209800" y="457200"/>
            <a:ext cx="5181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zh-CN" sz="3200" b="1" dirty="0" err="1">
                <a:solidFill>
                  <a:schemeClr val="bg1"/>
                </a:solidFill>
                <a:ea typeface="+mn-ea"/>
              </a:rPr>
              <a:t>NaOH</a:t>
            </a:r>
            <a:r>
              <a:rPr lang="zh-CN" altLang="en-US" sz="3200" b="1" dirty="0">
                <a:solidFill>
                  <a:schemeClr val="bg1"/>
                </a:solidFill>
                <a:ea typeface="+mn-ea"/>
              </a:rPr>
              <a:t>溶液和稀</a:t>
            </a:r>
            <a:r>
              <a:rPr lang="en-US" altLang="zh-CN" sz="3200" b="1" dirty="0">
                <a:solidFill>
                  <a:schemeClr val="bg1"/>
                </a:solidFill>
                <a:ea typeface="+mn-ea"/>
              </a:rPr>
              <a:t>HNO</a:t>
            </a:r>
            <a:r>
              <a:rPr lang="en-US" altLang="zh-CN" sz="3200" b="1" baseline="-25000" dirty="0">
                <a:solidFill>
                  <a:schemeClr val="bg1"/>
                </a:solidFill>
                <a:ea typeface="+mn-ea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ea typeface="+mn-ea"/>
              </a:rPr>
              <a:t>反应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0" y="55563"/>
            <a:ext cx="1809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华文隶书" pitchFamily="2" charset="-122"/>
              </a:rPr>
              <a:t>看图探究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4648200" y="4191000"/>
            <a:ext cx="4495800" cy="1808163"/>
          </a:xfrm>
          <a:prstGeom prst="rect">
            <a:avLst/>
          </a:prstGeom>
          <a:solidFill>
            <a:srgbClr val="6600FF"/>
          </a:solidFill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隶书" pitchFamily="2" charset="-122"/>
              </a:rPr>
              <a:t>结论：</a:t>
            </a:r>
          </a:p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有水生成的复分解反应实质是 </a:t>
            </a:r>
            <a:r>
              <a:rPr lang="en-US" altLang="zh-CN" sz="3200" b="1" dirty="0">
                <a:solidFill>
                  <a:schemeClr val="bg1"/>
                </a:solidFill>
                <a:ea typeface="+mn-ea"/>
              </a:rPr>
              <a:t>H</a:t>
            </a:r>
            <a:r>
              <a:rPr lang="en-US" altLang="zh-CN" sz="3200" b="1" baseline="50000" dirty="0">
                <a:solidFill>
                  <a:schemeClr val="bg1"/>
                </a:solidFill>
                <a:ea typeface="+mn-ea"/>
              </a:rPr>
              <a:t>+</a:t>
            </a:r>
            <a:r>
              <a:rPr lang="zh-CN" altLang="en-US" sz="3200" b="1" dirty="0">
                <a:solidFill>
                  <a:schemeClr val="bg1"/>
                </a:solidFill>
                <a:ea typeface="+mn-ea"/>
              </a:rPr>
              <a:t>和</a:t>
            </a:r>
            <a:r>
              <a:rPr lang="en-US" altLang="zh-CN" sz="3200" b="1" dirty="0">
                <a:solidFill>
                  <a:schemeClr val="bg1"/>
                </a:solidFill>
                <a:ea typeface="+mn-ea"/>
              </a:rPr>
              <a:t>OH</a:t>
            </a:r>
            <a:r>
              <a:rPr lang="en-US" altLang="zh-CN" sz="3200" b="1" baseline="50000" dirty="0">
                <a:solidFill>
                  <a:schemeClr val="bg1"/>
                </a:solidFill>
                <a:ea typeface="+mn-ea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a typeface="+mn-ea"/>
              </a:rPr>
              <a:t>反应</a:t>
            </a:r>
          </a:p>
        </p:txBody>
      </p:sp>
      <p:pic>
        <p:nvPicPr>
          <p:cNvPr id="37900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8375" y="1196975"/>
            <a:ext cx="3095625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4191000" y="1295400"/>
            <a:ext cx="201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实质：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4427538" y="2636838"/>
            <a:ext cx="19446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旁观者：</a:t>
            </a: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6248400" y="2590800"/>
            <a:ext cx="2895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NO</a:t>
            </a:r>
            <a:r>
              <a:rPr lang="en-US" altLang="zh-CN" sz="32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3</a:t>
            </a:r>
            <a:r>
              <a:rPr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-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和</a:t>
            </a:r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Na</a:t>
            </a:r>
            <a:r>
              <a:rPr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 C 0.0059 0.02338 0.01198 0.04421 0.02257 0.06644 C 0.02691 0.07569 0.03298 0.08495 0.03837 0.09352 C 0.04028 0.09653 0.04392 0.10208 0.04392 0.10231 C 0.04618 0.10995 0.05069 0.11551 0.05434 0.12292 C 0.05677 0.12824 0.05903 0.1338 0.06146 0.13958 C 0.06354 0.14468 0.06771 0.14745 0.07048 0.15208 C 0.07413 0.16667 0.08229 0.18079 0.09132 0.1919 C 0.09653 0.2081 0.10521 0.22083 0.11267 0.23565 C 0.11441 0.24421 0.11614 0.25509 0.11979 0.26273 C 0.12187 0.26736 0.12691 0.27523 0.12691 0.27569 C 0.12743 0.27755 0.1276 0.27963 0.12847 0.28148 C 0.13055 0.28611 0.13785 0.29931 0.13559 0.29421 C 0.13507 0.29282 0.13455 0.29167 0.13385 0.29028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C -0.00209 0.01412 -0.00487 0.03056 -0.01025 0.04306 C -0.01337 0.05047 -0.01754 0.05695 -0.02049 0.06459 C -0.02118 0.06644 -0.02153 0.06852 -0.02205 0.0706 C -0.02257 0.07315 -0.02257 0.07616 -0.02344 0.07847 C -0.02448 0.08148 -0.02674 0.08357 -0.02796 0.08634 C -0.03525 0.10347 -0.03837 0.12963 -0.04844 0.14306 C -0.04896 0.14514 -0.04966 0.14699 -0.05 0.14908 C -0.0507 0.15278 -0.05052 0.15695 -0.05139 0.16065 C -0.05365 0.16945 -0.05868 0.17662 -0.06025 0.18634 C -0.06198 0.19676 -0.06268 0.20417 -0.06615 0.21366 C -0.06789 0.22361 -0.06997 0.23588 -0.07344 0.24514 C -0.07587 0.25185 -0.07969 0.25787 -0.0823 0.26459 C -0.08299 0.26644 -0.08299 0.26875 -0.08386 0.2706 C -0.08698 0.27685 -0.09132 0.28172 -0.0941 0.2882 C -0.09549 0.29144 -0.09688 0.29491 -0.09844 0.29792 C -0.10122 0.30324 -0.1073 0.31366 -0.1073 0.31366 C -0.11007 0.32408 -0.10799 0.31783 -0.11476 0.33125 C -0.11997 0.34121 -0.1191 0.35047 -0.12639 0.35672 C -0.13073 0.36551 -0.13264 0.36343 -0.13976 0.36667 C -0.14271 0.37292 -0.14254 0.37477 -0.14254 0.3706 " pathEditMode="relative" ptsTypes="ffffffffffffffffffffA">
                                      <p:cBhvr>
                                        <p:cTn id="21" dur="2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  <p:bldP spid="37893" grpId="1" animBg="1"/>
      <p:bldP spid="37899" grpId="0" animBg="1"/>
      <p:bldP spid="37901" grpId="0"/>
      <p:bldP spid="37902" grpId="0"/>
      <p:bldP spid="379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0" y="55563"/>
            <a:ext cx="1809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华文隶书" pitchFamily="2" charset="-122"/>
              </a:rPr>
              <a:t>看图探究</a:t>
            </a:r>
          </a:p>
        </p:txBody>
      </p:sp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276475"/>
            <a:ext cx="4176713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AutoShape 4"/>
          <p:cNvSpPr>
            <a:spLocks noChangeArrowheads="1"/>
          </p:cNvSpPr>
          <p:nvPr/>
        </p:nvSpPr>
        <p:spPr bwMode="auto">
          <a:xfrm>
            <a:off x="684213" y="1412875"/>
            <a:ext cx="3060700" cy="3024188"/>
          </a:xfrm>
          <a:prstGeom prst="downArrowCallout">
            <a:avLst>
              <a:gd name="adj1" fmla="val 25302"/>
              <a:gd name="adj2" fmla="val 25302"/>
              <a:gd name="adj3" fmla="val 16667"/>
              <a:gd name="adj4" fmla="val 6666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2628900" y="1916113"/>
            <a:ext cx="720725" cy="719137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Na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900113" y="1916113"/>
            <a:ext cx="720725" cy="719137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Na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1763713" y="2349500"/>
            <a:ext cx="1055687" cy="936625"/>
          </a:xfrm>
          <a:prstGeom prst="ellipse">
            <a:avLst/>
          </a:prstGeom>
          <a:gradFill rotWithShape="1">
            <a:gsLst>
              <a:gs pos="0">
                <a:srgbClr val="3333CC"/>
              </a:gs>
              <a:gs pos="100000">
                <a:srgbClr val="3333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CO</a:t>
            </a:r>
            <a:r>
              <a:rPr lang="en-US" altLang="zh-CN" sz="2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en-US" altLang="zh-CN" sz="24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sz="24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828675" y="5084763"/>
            <a:ext cx="863600" cy="865187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Cl</a:t>
            </a:r>
            <a:r>
              <a:rPr lang="zh-CN" altLang="en-US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2916238" y="5157788"/>
            <a:ext cx="576262" cy="576262"/>
          </a:xfrm>
          <a:prstGeom prst="ellipse">
            <a:avLst/>
          </a:prstGeom>
          <a:gradFill rotWithShape="1">
            <a:gsLst>
              <a:gs pos="0">
                <a:srgbClr val="003300"/>
              </a:gs>
              <a:gs pos="100000">
                <a:srgbClr val="00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</a:t>
            </a:r>
            <a:r>
              <a:rPr lang="en-US" altLang="zh-CN" sz="32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38922" name="Oval 10"/>
          <p:cNvSpPr>
            <a:spLocks noChangeArrowheads="1"/>
          </p:cNvSpPr>
          <p:nvPr/>
        </p:nvSpPr>
        <p:spPr bwMode="auto">
          <a:xfrm>
            <a:off x="1836738" y="5373688"/>
            <a:ext cx="863600" cy="865187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Cl</a:t>
            </a:r>
            <a:r>
              <a:rPr lang="zh-CN" altLang="en-US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8923" name="Oval 11"/>
          <p:cNvSpPr>
            <a:spLocks noChangeArrowheads="1"/>
          </p:cNvSpPr>
          <p:nvPr/>
        </p:nvSpPr>
        <p:spPr bwMode="auto">
          <a:xfrm>
            <a:off x="3276600" y="4437063"/>
            <a:ext cx="576263" cy="576262"/>
          </a:xfrm>
          <a:prstGeom prst="ellipse">
            <a:avLst/>
          </a:prstGeom>
          <a:gradFill rotWithShape="1">
            <a:gsLst>
              <a:gs pos="0">
                <a:srgbClr val="003300"/>
              </a:gs>
              <a:gs pos="100000">
                <a:srgbClr val="00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38924" name="Oval 12"/>
          <p:cNvSpPr>
            <a:spLocks noChangeArrowheads="1"/>
          </p:cNvSpPr>
          <p:nvPr/>
        </p:nvSpPr>
        <p:spPr bwMode="auto">
          <a:xfrm>
            <a:off x="2771775" y="4508500"/>
            <a:ext cx="1081088" cy="1079500"/>
          </a:xfrm>
          <a:prstGeom prst="ellipse">
            <a:avLst/>
          </a:prstGeom>
          <a:gradFill rotWithShape="1">
            <a:gsLst>
              <a:gs pos="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</a:t>
            </a:r>
            <a:r>
              <a:rPr lang="en-US" altLang="zh-CN" sz="32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O</a:t>
            </a:r>
          </a:p>
        </p:txBody>
      </p:sp>
      <p:sp>
        <p:nvSpPr>
          <p:cNvPr id="27660" name="Rectangle 13"/>
          <p:cNvSpPr>
            <a:spLocks noChangeArrowheads="1"/>
          </p:cNvSpPr>
          <p:nvPr/>
        </p:nvSpPr>
        <p:spPr bwMode="auto">
          <a:xfrm>
            <a:off x="2819400" y="381000"/>
            <a:ext cx="533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碳酸钠和稀盐酸反应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4859338" y="4292600"/>
            <a:ext cx="4122737" cy="2540000"/>
          </a:xfrm>
          <a:prstGeom prst="rect">
            <a:avLst/>
          </a:prstGeom>
          <a:solidFill>
            <a:srgbClr val="6600FF"/>
          </a:solidFill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隶书" pitchFamily="2" charset="-122"/>
              </a:rPr>
              <a:t>结论：</a:t>
            </a:r>
          </a:p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有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co</a:t>
            </a:r>
            <a:r>
              <a:rPr lang="en-US" altLang="zh-CN" sz="24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生成的复分解反应实质是</a:t>
            </a:r>
            <a:r>
              <a:rPr lang="en-US" altLang="zh-CN" sz="3200" b="1" dirty="0">
                <a:solidFill>
                  <a:schemeClr val="bg1"/>
                </a:solidFill>
                <a:ea typeface="+mn-ea"/>
              </a:rPr>
              <a:t>CO</a:t>
            </a:r>
            <a:r>
              <a:rPr lang="en-US" altLang="zh-CN" sz="2000" b="1" dirty="0">
                <a:solidFill>
                  <a:schemeClr val="bg1"/>
                </a:solidFill>
                <a:ea typeface="+mn-ea"/>
              </a:rPr>
              <a:t>3</a:t>
            </a:r>
            <a:r>
              <a:rPr lang="en-US" altLang="zh-CN" sz="2400" b="1" baseline="50000" dirty="0">
                <a:solidFill>
                  <a:schemeClr val="bg1"/>
                </a:solidFill>
                <a:ea typeface="+mn-ea"/>
              </a:rPr>
              <a:t>2-</a:t>
            </a:r>
            <a:r>
              <a:rPr lang="zh-CN" altLang="en-US" sz="2400" b="1" dirty="0">
                <a:solidFill>
                  <a:schemeClr val="bg1"/>
                </a:solidFill>
                <a:ea typeface="+mn-ea"/>
              </a:rPr>
              <a:t>和</a:t>
            </a:r>
            <a:r>
              <a:rPr lang="en-US" altLang="zh-CN" sz="3200" b="1" dirty="0">
                <a:solidFill>
                  <a:schemeClr val="bg1"/>
                </a:solidFill>
                <a:ea typeface="+mn-ea"/>
              </a:rPr>
              <a:t>H</a:t>
            </a:r>
            <a:r>
              <a:rPr lang="en-US" altLang="zh-CN" sz="2400" b="1" baseline="50000" dirty="0">
                <a:solidFill>
                  <a:schemeClr val="bg1"/>
                </a:solidFill>
                <a:ea typeface="+mn-ea"/>
              </a:rPr>
              <a:t>+</a:t>
            </a:r>
          </a:p>
          <a:p>
            <a:pPr algn="ctr">
              <a:defRPr/>
            </a:pPr>
            <a:r>
              <a:rPr lang="zh-CN" altLang="en-US" sz="3600" b="1" dirty="0">
                <a:solidFill>
                  <a:schemeClr val="bg1"/>
                </a:solidFill>
                <a:ea typeface="+mn-ea"/>
              </a:rPr>
              <a:t>反应</a:t>
            </a: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3348038" y="2636838"/>
            <a:ext cx="1296987" cy="936625"/>
          </a:xfrm>
          <a:prstGeom prst="cloudCallout">
            <a:avLst>
              <a:gd name="adj1" fmla="val -17319"/>
              <a:gd name="adj2" fmla="val 154574"/>
            </a:avLst>
          </a:prstGeom>
          <a:solidFill>
            <a:srgbClr val="FFFFFF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CO</a:t>
            </a:r>
            <a:r>
              <a:rPr lang="en-US" altLang="zh-CN" sz="28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2</a:t>
            </a: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3352800" y="1371600"/>
            <a:ext cx="274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实质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：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4572000" y="2667000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旁观者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：</a:t>
            </a: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6477000" y="2667000"/>
            <a:ext cx="2667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Cl</a:t>
            </a:r>
            <a:r>
              <a:rPr lang="en-US" altLang="zh-CN" sz="36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-</a:t>
            </a:r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和</a:t>
            </a:r>
            <a:r>
              <a:rPr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Na</a:t>
            </a:r>
            <a:r>
              <a:rPr lang="en-US" altLang="zh-CN" sz="36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+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181600" y="1219200"/>
            <a:ext cx="3962400" cy="949325"/>
            <a:chOff x="3264" y="768"/>
            <a:chExt cx="2496" cy="598"/>
          </a:xfrm>
        </p:grpSpPr>
        <p:pic>
          <p:nvPicPr>
            <p:cNvPr id="27667" name="Picture 1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64" y="768"/>
              <a:ext cx="2496" cy="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34" name="Oval 22"/>
            <p:cNvSpPr>
              <a:spLocks noChangeArrowheads="1"/>
            </p:cNvSpPr>
            <p:nvPr/>
          </p:nvSpPr>
          <p:spPr bwMode="auto">
            <a:xfrm>
              <a:off x="5376" y="864"/>
              <a:ext cx="384" cy="484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FF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CN" sz="2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</a:rPr>
                <a:t>CO</a:t>
              </a:r>
              <a:r>
                <a:rPr lang="en-US" altLang="zh-CN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</a:rPr>
                <a:t>2</a:t>
              </a:r>
              <a:endParaRPr lang="en-US" altLang="zh-CN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C 0.0217 0.03889 0.02708 0.08403 0.03698 0.12569 C 0.04149 0.14468 0.05208 0.16574 0.06076 0.18333 C 0.0618 0.20255 0.06215 0.22176 0.06389 0.24097 C 0.06441 0.24676 0.06666 0.25231 0.06753 0.25833 C 0.075 0.30972 0.05989 0.27431 0.0809 0.29236 C 0.08298 0.29352 0.07673 0.29074 0.07413 0.28958 " pathEditMode="relative" rAng="0" ptsTypes="ffffffA">
                                      <p:cBhvr>
                                        <p:cTn id="6" dur="2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2.96296E-6 C 0.01945 0.0051 0.02552 0.01273 0.0316 0.01922 C 0.03472 0.02639 0.03733 0.0338 0.04045 0.04074 C 0.04306 0.0551 0.04531 0.06991 0.04809 0.08403 C 0.05052 0.11204 0.05156 0.10116 0.04913 0.11713 C 0.04879 0.16158 0.04879 0.20602 0.04809 0.25023 C 0.04792 0.25857 0.03924 0.26968 0.03924 0.26991 C 0.03889 0.27176 0.03906 0.27431 0.0382 0.2757 C 0.0375 0.27709 0.03594 0.27662 0.0349 0.27755 C 0.03264 0.27986 0.03056 0.28287 0.0283 0.28542 C 0.02726 0.28681 0.025 0.28935 0.025 0.28959 C 0.02136 0.29908 0.01406 0.30625 0.00868 0.31297 C 0.00261 0.31019 -0.00278 0.30672 -0.00903 0.3051 C -0.01892 0.30648 -0.02795 0.30834 -0.0375 0.31297 C -0.03854 0.31227 -0.03958 0.31065 -0.04062 0.31088 C -0.04236 0.31135 -0.0434 0.31528 -0.04514 0.31482 C -0.04635 0.31435 -0.04722 0.30903 -0.04722 0.30926 " pathEditMode="relative" rAng="0" ptsTypes="ffffffffffffffffA">
                                      <p:cBhvr>
                                        <p:cTn id="29" dur="2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" y="15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C -0.00052 0.00185 -0.00052 0.0044 -0.00156 0.00579 C -0.00399 0.00903 -0.01024 0.01366 -0.01024 0.01366 C -0.01875 0.03032 -0.02604 0.05023 -0.0368 0.06458 C -0.0401 0.07847 -0.04427 0.1037 -0.05295 0.11157 C -0.05694 0.13218 -0.05104 0.10579 -0.05885 0.12731 C -0.05972 0.12963 -0.05937 0.13264 -0.06024 0.13518 C -0.06319 0.14421 -0.07239 0.16898 -0.07795 0.17639 C -0.08038 0.18518 -0.0835 0.19329 -0.08819 0.2 C -0.09184 0.21319 -0.0868 0.19861 -0.09409 0.20972 C -0.10364 0.22431 -0.09531 0.21968 -0.10451 0.22338 C -0.11128 0.23727 -0.10312 0.22338 -0.1118 0.23125 C -0.11736 0.23634 -0.12204 0.24699 -0.125 0.25486 C -0.13281 0.27593 -0.13767 0.29838 -0.14566 0.31944 C -0.14392 0.3588 -0.15138 0.35648 -0.1309 0.36065 C -0.13055 0.36065 -0.11354 0.35903 -0.1118 0.35671 C -0.11076 0.35532 -0.1118 0.35278 -0.1118 0.35093 " pathEditMode="relative" ptsTypes="ffffffffffffffffA">
                                      <p:cBhvr>
                                        <p:cTn id="31" dur="2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nimBg="1"/>
      <p:bldP spid="38918" grpId="0" animBg="1"/>
      <p:bldP spid="38919" grpId="0" animBg="1"/>
      <p:bldP spid="38919" grpId="1" animBg="1"/>
      <p:bldP spid="38921" grpId="0" animBg="1"/>
      <p:bldP spid="38923" grpId="0" animBg="1"/>
      <p:bldP spid="38926" grpId="0" animBg="1"/>
      <p:bldP spid="38927" grpId="0" animBg="1"/>
      <p:bldP spid="38928" grpId="0"/>
      <p:bldP spid="38929" grpId="0"/>
      <p:bldP spid="389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349500"/>
            <a:ext cx="4176713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AutoShape 3"/>
          <p:cNvSpPr>
            <a:spLocks noChangeArrowheads="1"/>
          </p:cNvSpPr>
          <p:nvPr/>
        </p:nvSpPr>
        <p:spPr bwMode="auto">
          <a:xfrm>
            <a:off x="647700" y="1268413"/>
            <a:ext cx="3060700" cy="3024187"/>
          </a:xfrm>
          <a:prstGeom prst="downArrowCallout">
            <a:avLst>
              <a:gd name="adj1" fmla="val 25302"/>
              <a:gd name="adj2" fmla="val 25302"/>
              <a:gd name="adj3" fmla="val 16667"/>
              <a:gd name="adj4" fmla="val 6666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0" y="55563"/>
            <a:ext cx="1809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华文隶书" pitchFamily="2" charset="-122"/>
              </a:rPr>
              <a:t>看图探究</a:t>
            </a:r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1620838" y="1484313"/>
            <a:ext cx="901700" cy="971550"/>
          </a:xfrm>
          <a:prstGeom prst="ellipse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Ba</a:t>
            </a:r>
            <a:r>
              <a:rPr lang="en-US" altLang="zh-CN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1547813" y="4797425"/>
            <a:ext cx="1135062" cy="1189038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SO</a:t>
            </a:r>
            <a:r>
              <a:rPr lang="en-US" altLang="zh-CN" sz="20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4</a:t>
            </a:r>
            <a:r>
              <a:rPr lang="en-US" altLang="zh-CN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2555875" y="2133600"/>
            <a:ext cx="863600" cy="865188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Cl</a:t>
            </a:r>
            <a:r>
              <a:rPr lang="zh-CN" altLang="en-US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684213" y="2133600"/>
            <a:ext cx="863600" cy="865188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Cl</a:t>
            </a:r>
            <a:r>
              <a:rPr lang="zh-CN" altLang="en-US" sz="20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2916238" y="4508500"/>
            <a:ext cx="700087" cy="75565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Na</a:t>
            </a:r>
            <a:r>
              <a:rPr lang="zh-CN" altLang="en-US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39946" name="Oval 10"/>
          <p:cNvSpPr>
            <a:spLocks noChangeArrowheads="1"/>
          </p:cNvSpPr>
          <p:nvPr/>
        </p:nvSpPr>
        <p:spPr bwMode="auto">
          <a:xfrm>
            <a:off x="612775" y="4365625"/>
            <a:ext cx="773113" cy="75565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Na</a:t>
            </a:r>
            <a:r>
              <a:rPr lang="zh-CN" altLang="en-US" sz="20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39947" name="Oval 11"/>
          <p:cNvSpPr>
            <a:spLocks noChangeArrowheads="1"/>
          </p:cNvSpPr>
          <p:nvPr/>
        </p:nvSpPr>
        <p:spPr bwMode="auto">
          <a:xfrm>
            <a:off x="1331913" y="4652963"/>
            <a:ext cx="1439862" cy="1512887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0000CC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BaSO</a:t>
            </a:r>
            <a:r>
              <a:rPr lang="en-US" altLang="zh-CN" sz="20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4</a:t>
            </a:r>
          </a:p>
        </p:txBody>
      </p:sp>
      <p:sp>
        <p:nvSpPr>
          <p:cNvPr id="28683" name="Rectangle 12"/>
          <p:cNvSpPr>
            <a:spLocks noChangeArrowheads="1"/>
          </p:cNvSpPr>
          <p:nvPr/>
        </p:nvSpPr>
        <p:spPr bwMode="auto">
          <a:xfrm>
            <a:off x="2667000" y="381000"/>
            <a:ext cx="4070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氯化钡与硫酸钠反应</a:t>
            </a: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4648200" y="4292600"/>
            <a:ext cx="4267200" cy="2357438"/>
          </a:xfrm>
          <a:prstGeom prst="rect">
            <a:avLst/>
          </a:prstGeom>
          <a:solidFill>
            <a:srgbClr val="6600FF"/>
          </a:solidFill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隶书" pitchFamily="2" charset="-122"/>
              </a:rPr>
              <a:t>结论：</a:t>
            </a:r>
          </a:p>
          <a:p>
            <a:pPr algn="ctr"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有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BaSO</a:t>
            </a:r>
            <a:r>
              <a:rPr lang="en-US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4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沉淀生成的复分解反应实质是</a:t>
            </a:r>
          </a:p>
          <a:p>
            <a:pPr algn="ctr"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Ba</a:t>
            </a:r>
            <a:r>
              <a:rPr lang="en-US" altLang="zh-CN" sz="2400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sz="2400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  <a:r>
              <a:rPr lang="zh-CN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和</a:t>
            </a:r>
            <a:r>
              <a:rPr lang="en-US" altLang="zh-CN" sz="3600" b="1">
                <a:solidFill>
                  <a:schemeClr val="bg1"/>
                </a:solidFill>
                <a:ea typeface="+mn-ea"/>
              </a:rPr>
              <a:t>SO</a:t>
            </a:r>
            <a:r>
              <a:rPr lang="en-US" altLang="zh-CN" sz="2400" b="1">
                <a:solidFill>
                  <a:schemeClr val="bg1"/>
                </a:solidFill>
                <a:ea typeface="+mn-ea"/>
              </a:rPr>
              <a:t>4</a:t>
            </a:r>
            <a:r>
              <a:rPr lang="en-US" altLang="zh-CN" sz="2400" b="1" baseline="50000">
                <a:solidFill>
                  <a:schemeClr val="bg1"/>
                </a:solidFill>
                <a:ea typeface="+mn-ea"/>
              </a:rPr>
              <a:t>2-</a:t>
            </a:r>
            <a:r>
              <a:rPr lang="zh-CN" altLang="en-US" sz="3200" b="1">
                <a:solidFill>
                  <a:schemeClr val="bg1"/>
                </a:solidFill>
                <a:ea typeface="+mn-ea"/>
              </a:rPr>
              <a:t>反应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4191000" y="12192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实质：</a:t>
            </a:r>
          </a:p>
        </p:txBody>
      </p:sp>
      <p:pic>
        <p:nvPicPr>
          <p:cNvPr id="39951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5313" y="1125538"/>
            <a:ext cx="3360737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4356100" y="2921000"/>
            <a:ext cx="2087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旁观者：</a:t>
            </a: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6248400" y="2895600"/>
            <a:ext cx="2362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Cl</a:t>
            </a:r>
            <a:r>
              <a:rPr lang="en-US" altLang="zh-CN" sz="32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-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和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Na</a:t>
            </a:r>
            <a:r>
              <a:rPr lang="en-US" altLang="zh-CN" sz="32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+</a:t>
            </a:r>
            <a:endParaRPr lang="en-US" altLang="zh-CN" sz="32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48148E-6 L 3.05556E-6 0.35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 0.00047 C 0.01528 -0.00324 0.02535 0.00417 0.03403 0.00741 C 0.04063 0.0132 0.04045 0.01713 0.04236 0.02755 C 0.04289 0.0426 0.04271 0.05764 0.04393 0.07269 C 0.04427 0.07732 0.04723 0.08612 0.04723 0.08635 C 0.03802 0.12801 0.04723 0.08357 0.04393 0.20139 C 0.04358 0.21366 0.03386 0.22338 0.03091 0.23519 C 0.02969 0.28982 0.03733 0.29676 0.02275 0.32801 C 0.0191 0.34375 0.0198 0.34306 0.02136 0.36389 C 0.02014 0.39144 0.02188 0.40602 0.01146 0.42709 C 0.00886 0.44144 0.01164 0.43426 -3.33333E-6 0.44514 C -0.00156 0.44676 -0.00468 0.44977 -0.00468 0.45 C -0.01076 0.46181 -0.00468 0.45232 -0.01284 0.4588 C -0.01632 0.46135 -0.02257 0.46783 -0.02257 0.46806 C -0.02378 0.46991 -0.02482 0.47199 -0.02586 0.47454 C -0.02656 0.47662 -0.02899 0.48033 -0.0276 0.48149 C -0.02586 0.48287 -0.02257 0.47686 -0.02257 0.47709 " pathEditMode="relative" rAng="0" ptsTypes="ffffffffffffffffA">
                                      <p:cBhvr>
                                        <p:cTn id="20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19 0.00047 C 0.0059 -0.00463 -0.00642 -0.00301 -0.01753 0.00278 C -0.02257 0.01366 -0.02621 0.02524 -0.03125 0.03588 C -0.03264 0.04468 -0.03437 0.05371 -0.03576 0.0625 C -0.03715 0.09514 -0.03854 0.09584 -0.03576 0.12431 C -0.03507 0.13195 -0.03142 0.13889 -0.02969 0.1463 C -0.02917 0.15787 -0.02917 0.16991 -0.0283 0.18172 C -0.02708 0.1963 -0.02118 0.21135 -0.0191 0.2257 C -0.01701 0.24005 -0.0151 0.25394 -0.01163 0.2676 C -0.00903 0.29167 -0.01059 0.32662 0.00226 0.34514 C 0.00573 0.36042 0.00816 0.375 0.01424 0.38912 C 0.01615 0.41112 0.01736 0.41783 0.03108 0.42917 C 0.03299 0.43056 0.03524 0.43172 0.03715 0.43357 C 0.04011 0.43612 0.04618 0.44237 0.04618 0.4426 C 0.04792 0.44931 0.05382 0.46227 0.05382 0.4625 C 0.05521 0.46875 0.05365 0.47732 0.05677 0.48195 C 0.05747 0.48287 0.06181 0.47709 0.06302 0.47547 " pathEditMode="relative" rAng="0" ptsTypes="ffffffffffffffffA">
                                      <p:cBhvr>
                                        <p:cTn id="23" dur="2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animBg="1"/>
      <p:bldP spid="39941" grpId="1" animBg="1"/>
      <p:bldP spid="39942" grpId="0" animBg="1"/>
      <p:bldP spid="39943" grpId="0" animBg="1"/>
      <p:bldP spid="39944" grpId="0" animBg="1"/>
      <p:bldP spid="39947" grpId="0" animBg="1"/>
      <p:bldP spid="39949" grpId="0" animBg="1"/>
      <p:bldP spid="39950" grpId="0"/>
      <p:bldP spid="39952" grpId="0"/>
      <p:bldP spid="39953" grpId="0"/>
      <p:bldP spid="3995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4176713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AutoShape 3"/>
          <p:cNvSpPr>
            <a:spLocks noChangeArrowheads="1"/>
          </p:cNvSpPr>
          <p:nvPr/>
        </p:nvSpPr>
        <p:spPr bwMode="auto">
          <a:xfrm>
            <a:off x="914400" y="1371600"/>
            <a:ext cx="3060700" cy="3024188"/>
          </a:xfrm>
          <a:prstGeom prst="downArrowCallout">
            <a:avLst>
              <a:gd name="adj1" fmla="val 25302"/>
              <a:gd name="adj2" fmla="val 25302"/>
              <a:gd name="adj3" fmla="val 16667"/>
              <a:gd name="adj4" fmla="val 6666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3200400" y="5334000"/>
            <a:ext cx="1081088" cy="1079500"/>
          </a:xfrm>
          <a:prstGeom prst="ellipse">
            <a:avLst/>
          </a:prstGeom>
          <a:gradFill rotWithShape="1">
            <a:gsLst>
              <a:gs pos="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K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  <a:endParaRPr lang="en-US" altLang="zh-CN" sz="32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2209800" y="454025"/>
            <a:ext cx="5181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a typeface="+mn-ea"/>
              </a:rPr>
              <a:t>Na</a:t>
            </a:r>
            <a:r>
              <a:rPr kumimoji="1" lang="en-US" altLang="zh-CN" sz="3200" b="1" baseline="-25000" dirty="0">
                <a:solidFill>
                  <a:schemeClr val="bg1"/>
                </a:solidFill>
                <a:latin typeface="Tahoma" pitchFamily="34" charset="0"/>
                <a:ea typeface="+mn-ea"/>
              </a:rPr>
              <a:t>2</a:t>
            </a:r>
            <a:r>
              <a:rPr kumimoji="1" lang="en-US" altLang="zh-CN" sz="3200" b="1" dirty="0">
                <a:solidFill>
                  <a:schemeClr val="bg1"/>
                </a:solidFill>
                <a:latin typeface="Tahoma" pitchFamily="34" charset="0"/>
                <a:ea typeface="+mn-ea"/>
              </a:rPr>
              <a:t>SO</a:t>
            </a:r>
            <a:r>
              <a:rPr kumimoji="1" lang="en-US" altLang="zh-CN" sz="3200" b="1" baseline="-25000" dirty="0">
                <a:solidFill>
                  <a:schemeClr val="bg1"/>
                </a:solidFill>
                <a:latin typeface="Tahoma" pitchFamily="34" charset="0"/>
                <a:ea typeface="+mn-ea"/>
              </a:rPr>
              <a:t>4</a:t>
            </a:r>
            <a:r>
              <a:rPr lang="zh-CN" altLang="en-US" sz="3200" b="1" dirty="0">
                <a:solidFill>
                  <a:schemeClr val="bg1"/>
                </a:solidFill>
                <a:ea typeface="+mn-ea"/>
              </a:rPr>
              <a:t>溶液和</a:t>
            </a:r>
            <a:r>
              <a:rPr kumimoji="1" lang="en-US" altLang="zh-CN" sz="3200" b="1" dirty="0">
                <a:solidFill>
                  <a:schemeClr val="bg1"/>
                </a:solidFill>
                <a:latin typeface="Tahoma" pitchFamily="34" charset="0"/>
                <a:ea typeface="+mn-ea"/>
              </a:rPr>
              <a:t>KNO</a:t>
            </a:r>
            <a:r>
              <a:rPr kumimoji="1" lang="en-US" altLang="zh-CN" sz="3200" b="1" baseline="-25000" dirty="0">
                <a:solidFill>
                  <a:schemeClr val="bg1"/>
                </a:solidFill>
                <a:latin typeface="Tahoma" pitchFamily="34" charset="0"/>
                <a:ea typeface="+mn-ea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ea typeface="+mn-ea"/>
              </a:rPr>
              <a:t>反应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0" y="55563"/>
            <a:ext cx="1809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华文隶书" pitchFamily="2" charset="-122"/>
              </a:rPr>
              <a:t>看图探究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4648200" y="4191000"/>
            <a:ext cx="4495800" cy="1816100"/>
          </a:xfrm>
          <a:prstGeom prst="rect">
            <a:avLst/>
          </a:prstGeom>
          <a:solidFill>
            <a:srgbClr val="6600FF"/>
          </a:solidFill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隶书" pitchFamily="2" charset="-122"/>
              </a:rPr>
              <a:t>结论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隶书" pitchFamily="2" charset="-122"/>
              </a:rPr>
              <a:t>：</a:t>
            </a:r>
          </a:p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离子之间不结合成</a:t>
            </a:r>
            <a:r>
              <a:rPr lang="zh-CN" altLang="en-US" sz="32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↓、 ↑、</a:t>
            </a:r>
            <a:r>
              <a:rPr lang="en-US" altLang="zh-CN" sz="32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 H</a:t>
            </a:r>
            <a:r>
              <a:rPr lang="en-US" altLang="zh-CN" sz="3200" b="1" baseline="-25000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en-US" altLang="zh-CN" sz="32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O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的反应不发生。</a:t>
            </a:r>
            <a:endParaRPr lang="zh-CN" altLang="en-US" sz="3200" b="1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4572000" y="1447800"/>
            <a:ext cx="1944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旁观者：</a:t>
            </a: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6248400" y="1447800"/>
            <a:ext cx="2895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200" b="1">
                <a:latin typeface="Times New Roman" pitchFamily="18" charset="0"/>
              </a:rPr>
              <a:t>NO</a:t>
            </a:r>
            <a:r>
              <a:rPr lang="en-US" altLang="zh-CN" sz="3200" b="1" baseline="-25000">
                <a:latin typeface="Times New Roman" pitchFamily="18" charset="0"/>
              </a:rPr>
              <a:t>3</a:t>
            </a:r>
            <a:r>
              <a:rPr lang="en-US" altLang="zh-CN" sz="3200" b="1" baseline="30000">
                <a:latin typeface="Times New Roman" pitchFamily="18" charset="0"/>
              </a:rPr>
              <a:t>-</a:t>
            </a:r>
            <a:r>
              <a:rPr lang="zh-CN" altLang="en-US" sz="3200" b="1">
                <a:latin typeface="Times New Roman" pitchFamily="18" charset="0"/>
              </a:rPr>
              <a:t>和</a:t>
            </a:r>
            <a:r>
              <a:rPr lang="en-US" altLang="zh-CN" sz="3200" b="1">
                <a:latin typeface="Times New Roman" pitchFamily="18" charset="0"/>
              </a:rPr>
              <a:t>Na</a:t>
            </a:r>
            <a:r>
              <a:rPr lang="en-US" altLang="zh-CN" sz="3200" b="1" baseline="30000">
                <a:latin typeface="Times New Roman" pitchFamily="18" charset="0"/>
              </a:rPr>
              <a:t>+</a:t>
            </a:r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2057400" y="1447800"/>
            <a:ext cx="720725" cy="719138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Na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1219200" y="2286000"/>
            <a:ext cx="720725" cy="719138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Na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22" name="Oval 9"/>
          <p:cNvSpPr>
            <a:spLocks noChangeArrowheads="1"/>
          </p:cNvSpPr>
          <p:nvPr/>
        </p:nvSpPr>
        <p:spPr bwMode="auto">
          <a:xfrm>
            <a:off x="1447800" y="5492750"/>
            <a:ext cx="852488" cy="98425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NO</a:t>
            </a:r>
            <a:r>
              <a:rPr lang="en-US" altLang="zh-CN" sz="20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zh-CN" altLang="en-US" sz="20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  <a:endParaRPr lang="zh-CN" altLang="en-U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28" name="Oval 8"/>
          <p:cNvSpPr>
            <a:spLocks noChangeArrowheads="1"/>
          </p:cNvSpPr>
          <p:nvPr/>
        </p:nvSpPr>
        <p:spPr bwMode="auto">
          <a:xfrm>
            <a:off x="2895600" y="1981200"/>
            <a:ext cx="863600" cy="865188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CN" sz="2000" b="1" dirty="0">
                <a:solidFill>
                  <a:schemeClr val="bg1"/>
                </a:solidFill>
                <a:latin typeface="Tahoma" pitchFamily="34" charset="0"/>
                <a:ea typeface="+mn-ea"/>
              </a:rPr>
              <a:t>SO</a:t>
            </a:r>
            <a:r>
              <a:rPr kumimoji="1" lang="en-US" altLang="zh-CN" sz="2000" b="1" baseline="-25000" dirty="0">
                <a:solidFill>
                  <a:schemeClr val="bg1"/>
                </a:solidFill>
                <a:latin typeface="Tahoma" pitchFamily="34" charset="0"/>
                <a:ea typeface="+mn-ea"/>
              </a:rPr>
              <a:t>4</a:t>
            </a:r>
            <a:r>
              <a:rPr kumimoji="1" lang="en-US" altLang="zh-CN" sz="2000" b="1" baseline="30000" dirty="0">
                <a:solidFill>
                  <a:schemeClr val="bg1"/>
                </a:solidFill>
                <a:latin typeface="Tahoma" pitchFamily="34" charset="0"/>
                <a:ea typeface="+mn-ea"/>
              </a:rPr>
              <a:t>2—</a:t>
            </a:r>
            <a:endParaRPr lang="zh-CN" altLang="en-U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29" name="Oval 9"/>
          <p:cNvSpPr>
            <a:spLocks noChangeArrowheads="1"/>
          </p:cNvSpPr>
          <p:nvPr/>
        </p:nvSpPr>
        <p:spPr bwMode="auto">
          <a:xfrm>
            <a:off x="914400" y="3962400"/>
            <a:ext cx="852488" cy="98425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NO</a:t>
            </a:r>
            <a:r>
              <a:rPr lang="en-US" altLang="zh-CN" sz="20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zh-CN" altLang="en-US" sz="20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  <a:endParaRPr lang="zh-CN" altLang="en-U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19800" y="2057400"/>
            <a:ext cx="2895600" cy="1404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ea typeface="+mn-ea"/>
              </a:rPr>
              <a:t>     K</a:t>
            </a:r>
            <a:r>
              <a:rPr lang="en-US" altLang="zh-CN" sz="3200" b="1" baseline="30000" dirty="0">
                <a:ea typeface="+mn-ea"/>
              </a:rPr>
              <a:t>+</a:t>
            </a:r>
            <a:r>
              <a:rPr lang="zh-CN" altLang="en-US" sz="3200" dirty="0">
                <a:ea typeface="+mn-ea"/>
              </a:rPr>
              <a:t>和</a:t>
            </a:r>
            <a:r>
              <a:rPr kumimoji="1" lang="en-US" altLang="zh-CN" sz="3200" b="1" dirty="0">
                <a:latin typeface="Tahoma" pitchFamily="34" charset="0"/>
                <a:ea typeface="+mn-ea"/>
              </a:rPr>
              <a:t>SO</a:t>
            </a:r>
            <a:r>
              <a:rPr kumimoji="1" lang="en-US" altLang="zh-CN" sz="3200" b="1" baseline="-25000" dirty="0">
                <a:latin typeface="Tahoma" pitchFamily="34" charset="0"/>
                <a:ea typeface="+mn-ea"/>
              </a:rPr>
              <a:t>4</a:t>
            </a:r>
            <a:r>
              <a:rPr kumimoji="1" lang="en-US" altLang="zh-CN" sz="3200" b="1" baseline="30000" dirty="0">
                <a:latin typeface="Tahoma" pitchFamily="34" charset="0"/>
                <a:ea typeface="+mn-ea"/>
              </a:rPr>
              <a:t>2—</a:t>
            </a:r>
            <a:endParaRPr lang="zh-CN" altLang="en-US" sz="3200" b="1" baseline="30000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  <a:p>
            <a:pPr algn="ctr">
              <a:defRPr/>
            </a:pPr>
            <a:endParaRPr lang="zh-CN" altLang="en-US" sz="3200" b="1" baseline="30000" dirty="0">
              <a:ea typeface="+mn-ea"/>
            </a:endParaRPr>
          </a:p>
          <a:p>
            <a:pPr algn="ctr">
              <a:defRPr/>
            </a:pPr>
            <a:endParaRPr lang="zh-CN" altLang="en-US" sz="3200" dirty="0">
              <a:ea typeface="+mn-ea"/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2362200" y="5334000"/>
            <a:ext cx="1081088" cy="1079500"/>
          </a:xfrm>
          <a:prstGeom prst="ellipse">
            <a:avLst/>
          </a:prstGeom>
          <a:gradFill rotWithShape="1">
            <a:gsLst>
              <a:gs pos="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K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  <a:endParaRPr lang="en-US" altLang="zh-CN" sz="32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3 -1.38728E-6 C 0.01545 0.00671 0.01597 0.01711 0.01649 0.02613 C 0.01667 0.03584 0.01701 0.04648 0.01719 0.05596 C 0.01736 0.07561 0.01753 0.09596 0.01788 0.11561 C 0.01806 0.15468 0.01823 0.13965 0.01788 0.16162 C 0.01788 0.22289 0.01788 0.28416 0.01788 0.3452 C 0.01788 0.357 0.01719 0.37249 0.01719 0.37272 C 0.01701 0.37503 0.01701 0.37873 0.01701 0.38058 C 0.01701 0.38243 0.01684 0.38197 0.01667 0.38312 C 0.01649 0.38636 0.01632 0.39052 0.01615 0.39422 C 0.01615 0.39584 0.01597 0.39954 0.01597 0.39977 C 0.01562 0.41318 0.0151 0.42312 0.01458 0.4326 C 0.01406 0.42867 0.01354 0.42382 0.01302 0.4215 C 0.01233 0.42359 0.01146 0.42613 0.01076 0.4326 C 0.01076 0.43145 0.01059 0.42913 0.01042 0.42937 C 0.01042 0.43029 0.01024 0.43607 0.01007 0.43491 C 0.01007 0.43422 0.01007 0.42705 0.01007 0.42728 " pathEditMode="relative" rAng="0" ptsTypes="ffffffffffffffffA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1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4 0.06983 C 0.07812 0.07168 0.07812 0.07422 0.07708 0.07561 C 0.07465 0.07885 0.0684 0.08347 0.0684 0.0837 C 0.05989 0.10012 0.0526 0.12 0.04184 0.13434 C 0.03854 0.14821 0.03437 0.17364 0.02569 0.18151 C 0.0217 0.20208 0.0276 0.17572 0.01979 0.19723 C 0.01892 0.19954 0.01927 0.20255 0.0184 0.20509 C 0.01545 0.21411 0.00625 0.23885 0.00069 0.24625 C -0.00174 0.25503 -0.00486 0.26312 -0.00955 0.26983 C -0.0132 0.28301 -0.00816 0.26844 -0.01545 0.27954 C -0.025 0.29411 -0.01667 0.28948 -0.02587 0.29318 C -0.03264 0.30705 -0.02448 0.29318 -0.03316 0.30104 C -0.03872 0.30613 -0.04341 0.31677 -0.04636 0.32463 C -0.05417 0.34567 -0.05903 0.36809 -0.06702 0.38937 C -0.06528 0.42867 -0.07275 0.42636 -0.05226 0.43052 C -0.05191 0.43052 -0.0349 0.4289 -0.03316 0.42659 C -0.03212 0.4252 -0.03316 0.42266 -0.03316 0.42081 " pathEditMode="relative" rAng="0" ptsTypes="ffffffffffffffffA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" y="1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12 0.07214 C 0.02934 0.07029 0.02621 0.07422 0.02344 0.07607 C 0.02135 0.07907 0.02153 0.08139 0.02083 0.08693 C 0.02066 0.09526 0.02083 0.10358 0.02031 0.11167 C 0.02031 0.11422 0.01944 0.11907 0.01944 0.1193 C 0.02222 0.14219 0.01944 0.11769 0.02031 0.18243 C 0.02049 0.18913 0.02361 0.19445 0.02448 0.20092 C 0.02483 0.23075 0.02239 0.23445 0.02708 0.25179 C 0.02812 0.26034 0.02795 0.25988 0.02743 0.27144 C 0.02778 0.28647 0.02726 0.29456 0.03055 0.30589 C 0.03125 0.31376 0.03038 0.30982 0.03403 0.31584 C 0.03455 0.31676 0.03559 0.31838 0.03559 0.31861 C 0.0375 0.32508 0.03559 0.31977 0.03802 0.32347 C 0.03924 0.32485 0.04114 0.32832 0.04114 0.32855 C 0.04149 0.32948 0.04184 0.33063 0.04219 0.33202 C 0.04236 0.33318 0.04323 0.33503 0.04271 0.33572 C 0.04219 0.33665 0.04114 0.33318 0.04114 0.33341 " pathEditMode="relative" rAng="0" ptsTypes="ffffffffffffffff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9" grpId="0" animBg="1"/>
      <p:bldP spid="37902" grpId="0"/>
      <p:bldP spid="37903" grpId="0"/>
      <p:bldP spid="18" grpId="0" animBg="1"/>
      <p:bldP spid="19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5392738" y="4724400"/>
            <a:ext cx="3751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或有气体（↑）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5253038" y="5334000"/>
            <a:ext cx="38909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或有水（</a:t>
            </a:r>
            <a:r>
              <a:rPr lang="en-US" altLang="zh-CN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H</a:t>
            </a:r>
            <a:r>
              <a:rPr lang="en-US" altLang="zh-CN" sz="4000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en-US" altLang="zh-CN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O</a:t>
            </a:r>
            <a:r>
              <a:rPr lang="zh-CN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5410200" y="4038600"/>
            <a:ext cx="324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有沉淀（↓）</a:t>
            </a:r>
          </a:p>
        </p:txBody>
      </p:sp>
      <p:sp>
        <p:nvSpPr>
          <p:cNvPr id="97288" name="AutoShape 8"/>
          <p:cNvSpPr>
            <a:spLocks/>
          </p:cNvSpPr>
          <p:nvPr/>
        </p:nvSpPr>
        <p:spPr bwMode="auto">
          <a:xfrm>
            <a:off x="5334000" y="4267200"/>
            <a:ext cx="152400" cy="1524000"/>
          </a:xfrm>
          <a:prstGeom prst="leftBrace">
            <a:avLst>
              <a:gd name="adj1" fmla="val 1041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914400" y="2514600"/>
            <a:ext cx="1728788" cy="7080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实质</a:t>
            </a:r>
            <a:r>
              <a:rPr lang="zh-CN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</a:t>
            </a:r>
            <a:endParaRPr lang="zh-CN" alt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0726" name="矩形 14"/>
          <p:cNvSpPr>
            <a:spLocks noChangeArrowheads="1"/>
          </p:cNvSpPr>
          <p:nvPr/>
        </p:nvSpPr>
        <p:spPr bwMode="auto">
          <a:xfrm>
            <a:off x="1371600" y="381000"/>
            <a:ext cx="4699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40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四、教学方案设计</a:t>
            </a:r>
            <a:endParaRPr lang="zh-CN" altLang="en-US" sz="4400"/>
          </a:p>
        </p:txBody>
      </p:sp>
      <p:graphicFrame>
        <p:nvGraphicFramePr>
          <p:cNvPr id="17" name="图示 16"/>
          <p:cNvGraphicFramePr/>
          <p:nvPr/>
        </p:nvGraphicFramePr>
        <p:xfrm>
          <a:off x="533400" y="1066800"/>
          <a:ext cx="8610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8" name="TextBox 17"/>
          <p:cNvSpPr txBox="1">
            <a:spLocks noChangeArrowheads="1"/>
          </p:cNvSpPr>
          <p:nvPr/>
        </p:nvSpPr>
        <p:spPr bwMode="auto">
          <a:xfrm>
            <a:off x="3886200" y="1828800"/>
            <a:ext cx="548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ea typeface="楷体_GB2312"/>
                <a:cs typeface="楷体_GB2312"/>
              </a:rPr>
              <a:t>得出复分解反应的实质和条件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886200" y="3352800"/>
            <a:ext cx="5715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>
                <a:ea typeface="楷体_GB2312"/>
                <a:cs typeface="楷体_GB2312"/>
              </a:rPr>
              <a:t>生成物中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4800" y="4267200"/>
            <a:ext cx="3124200" cy="10779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/>
              <a:t>离子间结合成沉淀、气体、水</a:t>
            </a:r>
          </a:p>
        </p:txBody>
      </p:sp>
      <p:sp>
        <p:nvSpPr>
          <p:cNvPr id="13" name="右箭头 12"/>
          <p:cNvSpPr>
            <a:spLocks noChangeArrowheads="1"/>
          </p:cNvSpPr>
          <p:nvPr/>
        </p:nvSpPr>
        <p:spPr bwMode="auto">
          <a:xfrm>
            <a:off x="3962400" y="45720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29200" y="2514600"/>
            <a:ext cx="2971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条件：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autoUpdateAnimBg="0"/>
      <p:bldP spid="97284" grpId="0" autoUpdateAnimBg="0"/>
      <p:bldP spid="97285" grpId="0" autoUpdateAnimBg="0"/>
      <p:bldP spid="97288" grpId="0" animBg="1"/>
      <p:bldP spid="97289" grpId="0"/>
      <p:bldP spid="19" grpId="0"/>
      <p:bldP spid="12" grpId="0" animBg="1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Oval 4"/>
          <p:cNvSpPr>
            <a:spLocks noChangeArrowheads="1"/>
          </p:cNvSpPr>
          <p:nvPr/>
        </p:nvSpPr>
        <p:spPr bwMode="auto">
          <a:xfrm>
            <a:off x="2514600" y="2209800"/>
            <a:ext cx="720725" cy="719138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67589" name="Oval 5"/>
          <p:cNvSpPr>
            <a:spLocks noChangeArrowheads="1"/>
          </p:cNvSpPr>
          <p:nvPr/>
        </p:nvSpPr>
        <p:spPr bwMode="auto">
          <a:xfrm>
            <a:off x="5181600" y="2362200"/>
            <a:ext cx="792163" cy="792163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OH</a:t>
            </a:r>
            <a:r>
              <a:rPr lang="en-US" altLang="zh-C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-</a:t>
            </a:r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>
            <a:off x="1981200" y="3352800"/>
            <a:ext cx="1447800" cy="936625"/>
          </a:xfrm>
          <a:prstGeom prst="ellipse">
            <a:avLst/>
          </a:prstGeom>
          <a:gradFill rotWithShape="1">
            <a:gsLst>
              <a:gs pos="0">
                <a:srgbClr val="3333CC"/>
              </a:gs>
              <a:gs pos="100000">
                <a:srgbClr val="3333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CO</a:t>
            </a:r>
            <a:r>
              <a:rPr lang="en-US" altLang="zh-CN" sz="2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en-US" altLang="zh-CN" sz="24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sz="24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67591" name="Oval 7"/>
          <p:cNvSpPr>
            <a:spLocks noChangeArrowheads="1"/>
          </p:cNvSpPr>
          <p:nvPr/>
        </p:nvSpPr>
        <p:spPr bwMode="auto">
          <a:xfrm>
            <a:off x="228600" y="1295400"/>
            <a:ext cx="1371600" cy="936625"/>
          </a:xfrm>
          <a:prstGeom prst="ellipse">
            <a:avLst/>
          </a:prstGeom>
          <a:gradFill rotWithShape="1">
            <a:gsLst>
              <a:gs pos="0">
                <a:srgbClr val="3333CC"/>
              </a:gs>
              <a:gs pos="100000">
                <a:srgbClr val="3333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HCO</a:t>
            </a:r>
            <a:r>
              <a:rPr lang="en-US" altLang="zh-CN" sz="24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zh-CN" altLang="en-US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67592" name="Oval 8"/>
          <p:cNvSpPr>
            <a:spLocks noChangeArrowheads="1"/>
          </p:cNvSpPr>
          <p:nvPr/>
        </p:nvSpPr>
        <p:spPr bwMode="auto">
          <a:xfrm>
            <a:off x="6248400" y="1066800"/>
            <a:ext cx="1081088" cy="1079500"/>
          </a:xfrm>
          <a:prstGeom prst="ellipse">
            <a:avLst/>
          </a:prstGeom>
          <a:gradFill rotWithShape="1">
            <a:gsLst>
              <a:gs pos="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NH</a:t>
            </a:r>
            <a:r>
              <a:rPr lang="en-US" altLang="zh-CN" sz="32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4</a:t>
            </a:r>
            <a:r>
              <a:rPr lang="en-US" altLang="zh-CN" sz="3200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+</a:t>
            </a:r>
          </a:p>
        </p:txBody>
      </p:sp>
      <p:sp>
        <p:nvSpPr>
          <p:cNvPr id="31750" name="Line 19"/>
          <p:cNvSpPr>
            <a:spLocks noChangeShapeType="1"/>
          </p:cNvSpPr>
          <p:nvPr/>
        </p:nvSpPr>
        <p:spPr bwMode="auto">
          <a:xfrm>
            <a:off x="1600200" y="1752600"/>
            <a:ext cx="990600" cy="762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1" name="Line 20"/>
          <p:cNvSpPr>
            <a:spLocks noChangeShapeType="1"/>
          </p:cNvSpPr>
          <p:nvPr/>
        </p:nvSpPr>
        <p:spPr bwMode="auto">
          <a:xfrm flipV="1">
            <a:off x="2667000" y="2895600"/>
            <a:ext cx="76200" cy="45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2" name="Line 21"/>
          <p:cNvSpPr>
            <a:spLocks noChangeShapeType="1"/>
          </p:cNvSpPr>
          <p:nvPr/>
        </p:nvSpPr>
        <p:spPr bwMode="auto">
          <a:xfrm>
            <a:off x="3200400" y="2590800"/>
            <a:ext cx="19812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3" name="Line 22"/>
          <p:cNvSpPr>
            <a:spLocks noChangeShapeType="1"/>
          </p:cNvSpPr>
          <p:nvPr/>
        </p:nvSpPr>
        <p:spPr bwMode="auto">
          <a:xfrm flipV="1">
            <a:off x="5715000" y="1600200"/>
            <a:ext cx="53340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607" name="Oval 23"/>
          <p:cNvSpPr>
            <a:spLocks noChangeArrowheads="1"/>
          </p:cNvSpPr>
          <p:nvPr/>
        </p:nvSpPr>
        <p:spPr bwMode="auto">
          <a:xfrm>
            <a:off x="990600" y="4267200"/>
            <a:ext cx="1143000" cy="91440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Ba</a:t>
            </a:r>
            <a:r>
              <a:rPr lang="en-US" altLang="zh-CN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67608" name="Oval 24"/>
          <p:cNvSpPr>
            <a:spLocks noChangeArrowheads="1"/>
          </p:cNvSpPr>
          <p:nvPr/>
        </p:nvSpPr>
        <p:spPr bwMode="auto">
          <a:xfrm>
            <a:off x="304800" y="3124200"/>
            <a:ext cx="1066800" cy="83185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Ca</a:t>
            </a:r>
            <a:r>
              <a:rPr lang="en-US" altLang="zh-CN" sz="2000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sz="2000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31756" name="Line 25"/>
          <p:cNvSpPr>
            <a:spLocks noChangeShapeType="1"/>
          </p:cNvSpPr>
          <p:nvPr/>
        </p:nvSpPr>
        <p:spPr bwMode="auto">
          <a:xfrm>
            <a:off x="1295400" y="3581400"/>
            <a:ext cx="7620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7" name="Line 26"/>
          <p:cNvSpPr>
            <a:spLocks noChangeShapeType="1"/>
          </p:cNvSpPr>
          <p:nvPr/>
        </p:nvSpPr>
        <p:spPr bwMode="auto">
          <a:xfrm flipV="1">
            <a:off x="1905000" y="4038600"/>
            <a:ext cx="304800" cy="3810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611" name="Oval 27"/>
          <p:cNvSpPr>
            <a:spLocks noChangeArrowheads="1"/>
          </p:cNvSpPr>
          <p:nvPr/>
        </p:nvSpPr>
        <p:spPr bwMode="auto">
          <a:xfrm>
            <a:off x="152400" y="5638800"/>
            <a:ext cx="1016000" cy="941388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SO</a:t>
            </a: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4</a:t>
            </a:r>
            <a:r>
              <a:rPr lang="en-US" altLang="zh-CN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1759" name="Line 28"/>
          <p:cNvSpPr>
            <a:spLocks noChangeShapeType="1"/>
          </p:cNvSpPr>
          <p:nvPr/>
        </p:nvSpPr>
        <p:spPr bwMode="auto">
          <a:xfrm flipH="1">
            <a:off x="914400" y="5105400"/>
            <a:ext cx="381000" cy="6096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613" name="Oval 29"/>
          <p:cNvSpPr>
            <a:spLocks noChangeArrowheads="1"/>
          </p:cNvSpPr>
          <p:nvPr/>
        </p:nvSpPr>
        <p:spPr bwMode="auto">
          <a:xfrm>
            <a:off x="6934200" y="2057400"/>
            <a:ext cx="1143000" cy="91440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Mg</a:t>
            </a:r>
            <a:r>
              <a:rPr lang="en-US" altLang="zh-CN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67614" name="Oval 30"/>
          <p:cNvSpPr>
            <a:spLocks noChangeArrowheads="1"/>
          </p:cNvSpPr>
          <p:nvPr/>
        </p:nvSpPr>
        <p:spPr bwMode="auto">
          <a:xfrm>
            <a:off x="4876800" y="4419600"/>
            <a:ext cx="1143000" cy="91440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Cu</a:t>
            </a:r>
            <a:r>
              <a:rPr lang="en-US" altLang="zh-CN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2</a:t>
            </a:r>
            <a:r>
              <a:rPr lang="zh-CN" altLang="en-US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67615" name="Oval 31"/>
          <p:cNvSpPr>
            <a:spLocks noChangeArrowheads="1"/>
          </p:cNvSpPr>
          <p:nvPr/>
        </p:nvSpPr>
        <p:spPr bwMode="auto">
          <a:xfrm>
            <a:off x="6400800" y="4419600"/>
            <a:ext cx="1143000" cy="91440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Al</a:t>
            </a:r>
            <a:r>
              <a:rPr lang="en-US" altLang="zh-CN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zh-CN" altLang="en-US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67616" name="Oval 32"/>
          <p:cNvSpPr>
            <a:spLocks noChangeArrowheads="1"/>
          </p:cNvSpPr>
          <p:nvPr/>
        </p:nvSpPr>
        <p:spPr bwMode="auto">
          <a:xfrm>
            <a:off x="7239000" y="3048000"/>
            <a:ext cx="1143000" cy="91440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Fe</a:t>
            </a:r>
            <a:r>
              <a:rPr lang="en-US" altLang="zh-CN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3</a:t>
            </a:r>
            <a:r>
              <a:rPr lang="zh-CN" altLang="en-US" b="1" baseline="5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31764" name="Line 33"/>
          <p:cNvSpPr>
            <a:spLocks noChangeShapeType="1"/>
          </p:cNvSpPr>
          <p:nvPr/>
        </p:nvSpPr>
        <p:spPr bwMode="auto">
          <a:xfrm flipH="1">
            <a:off x="5943600" y="2667000"/>
            <a:ext cx="99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65" name="Line 34"/>
          <p:cNvSpPr>
            <a:spLocks noChangeShapeType="1"/>
          </p:cNvSpPr>
          <p:nvPr/>
        </p:nvSpPr>
        <p:spPr bwMode="auto">
          <a:xfrm flipH="1" flipV="1">
            <a:off x="5943600" y="2819400"/>
            <a:ext cx="1295400" cy="6858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66" name="Line 35"/>
          <p:cNvSpPr>
            <a:spLocks noChangeShapeType="1"/>
          </p:cNvSpPr>
          <p:nvPr/>
        </p:nvSpPr>
        <p:spPr bwMode="auto">
          <a:xfrm flipH="1" flipV="1">
            <a:off x="5867400" y="3048000"/>
            <a:ext cx="762000" cy="14478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67" name="Line 36"/>
          <p:cNvSpPr>
            <a:spLocks noChangeShapeType="1"/>
          </p:cNvSpPr>
          <p:nvPr/>
        </p:nvSpPr>
        <p:spPr bwMode="auto">
          <a:xfrm flipV="1">
            <a:off x="5486400" y="3124200"/>
            <a:ext cx="76200" cy="12954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622" name="Oval 38"/>
          <p:cNvSpPr>
            <a:spLocks noChangeArrowheads="1"/>
          </p:cNvSpPr>
          <p:nvPr/>
        </p:nvSpPr>
        <p:spPr bwMode="auto">
          <a:xfrm>
            <a:off x="2819400" y="4648200"/>
            <a:ext cx="1143000" cy="91440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Ag</a:t>
            </a:r>
            <a:r>
              <a:rPr lang="zh-CN" altLang="en-US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＋</a:t>
            </a:r>
          </a:p>
        </p:txBody>
      </p:sp>
      <p:sp>
        <p:nvSpPr>
          <p:cNvPr id="31769" name="Line 39"/>
          <p:cNvSpPr>
            <a:spLocks noChangeShapeType="1"/>
          </p:cNvSpPr>
          <p:nvPr/>
        </p:nvSpPr>
        <p:spPr bwMode="auto">
          <a:xfrm flipH="1" flipV="1">
            <a:off x="2895600" y="4114800"/>
            <a:ext cx="228600" cy="6096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624" name="Oval 40"/>
          <p:cNvSpPr>
            <a:spLocks noChangeArrowheads="1"/>
          </p:cNvSpPr>
          <p:nvPr/>
        </p:nvSpPr>
        <p:spPr bwMode="auto">
          <a:xfrm>
            <a:off x="4114800" y="5715000"/>
            <a:ext cx="1016000" cy="941388"/>
          </a:xfrm>
          <a:prstGeom prst="ellipse">
            <a:avLst/>
          </a:prstGeom>
          <a:gradFill rotWithShape="1">
            <a:gsLst>
              <a:gs pos="0">
                <a:srgbClr val="800080"/>
              </a:gs>
              <a:gs pos="100000">
                <a:srgbClr val="8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Cl</a:t>
            </a:r>
            <a:r>
              <a:rPr lang="zh-CN" altLang="en-US" b="1" baseline="5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－</a:t>
            </a:r>
          </a:p>
        </p:txBody>
      </p:sp>
      <p:sp>
        <p:nvSpPr>
          <p:cNvPr id="31771" name="Line 41"/>
          <p:cNvSpPr>
            <a:spLocks noChangeShapeType="1"/>
          </p:cNvSpPr>
          <p:nvPr/>
        </p:nvSpPr>
        <p:spPr bwMode="auto">
          <a:xfrm flipH="1" flipV="1">
            <a:off x="3657600" y="5486400"/>
            <a:ext cx="533400" cy="4572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72" name="矩形 28"/>
          <p:cNvSpPr>
            <a:spLocks noChangeArrowheads="1"/>
          </p:cNvSpPr>
          <p:nvPr/>
        </p:nvSpPr>
        <p:spPr bwMode="auto">
          <a:xfrm>
            <a:off x="658813" y="304800"/>
            <a:ext cx="61245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40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4</a:t>
            </a:r>
            <a:r>
              <a:rPr lang="zh-CN" altLang="en-US" sz="4400">
                <a:solidFill>
                  <a:srgbClr val="FFFFFF"/>
                </a:solidFill>
                <a:latin typeface="楷体_GB2312"/>
                <a:ea typeface="楷体_GB2312"/>
                <a:cs typeface="楷体_GB2312"/>
              </a:rPr>
              <a:t>、</a:t>
            </a:r>
            <a:r>
              <a:rPr lang="zh-CN" altLang="en-US" sz="4400" b="1">
                <a:solidFill>
                  <a:schemeClr val="bg1"/>
                </a:solidFill>
              </a:rPr>
              <a:t>联系所学、总结归纳</a:t>
            </a:r>
            <a:endParaRPr lang="en-US" altLang="zh-CN" sz="4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1143000"/>
            <a:ext cx="8588375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/>
              <a:t> </a:t>
            </a:r>
            <a:r>
              <a:rPr lang="zh-CN" altLang="en-US" sz="2800" b="1"/>
              <a:t>判断下列复分解反应能否发生？如不反应，</a:t>
            </a:r>
          </a:p>
          <a:p>
            <a:r>
              <a:rPr lang="zh-CN" altLang="en-US" sz="2800" b="1"/>
              <a:t>说明理由。</a:t>
            </a:r>
            <a:endParaRPr lang="zh-CN" altLang="en-US" sz="4000" b="1"/>
          </a:p>
          <a:p>
            <a:endParaRPr lang="en-US" altLang="zh-CN" sz="2800" b="1"/>
          </a:p>
          <a:p>
            <a:r>
              <a:rPr lang="en-US" altLang="zh-CN" sz="2800" b="1"/>
              <a:t>① CuSO</a:t>
            </a:r>
            <a:r>
              <a:rPr lang="en-US" altLang="zh-CN" sz="2800" b="1" baseline="-25000"/>
              <a:t>4</a:t>
            </a:r>
            <a:r>
              <a:rPr lang="en-US" altLang="zh-CN" sz="2800" b="1"/>
              <a:t>+BaCl</a:t>
            </a:r>
            <a:r>
              <a:rPr lang="en-US" altLang="zh-CN" sz="2800" b="1" baseline="-25000"/>
              <a:t>2</a:t>
            </a:r>
          </a:p>
          <a:p>
            <a:endParaRPr lang="en-US" altLang="zh-CN" sz="2800" b="1" baseline="-25000"/>
          </a:p>
          <a:p>
            <a:r>
              <a:rPr lang="en-US" altLang="zh-CN" sz="2800" b="1"/>
              <a:t>② NaCl+KNO</a:t>
            </a:r>
            <a:r>
              <a:rPr lang="en-US" altLang="zh-CN" sz="2800" b="1" baseline="-25000"/>
              <a:t>3</a:t>
            </a:r>
          </a:p>
          <a:p>
            <a:endParaRPr lang="en-US" altLang="zh-CN" sz="2800" b="1"/>
          </a:p>
          <a:p>
            <a:r>
              <a:rPr lang="en-US" altLang="zh-CN" sz="2800" b="1"/>
              <a:t>③ Ca(OH)</a:t>
            </a:r>
            <a:r>
              <a:rPr lang="en-US" altLang="zh-CN" sz="2800" b="1" baseline="-25000"/>
              <a:t>2</a:t>
            </a:r>
            <a:r>
              <a:rPr lang="en-US" altLang="zh-CN" sz="2800" b="1"/>
              <a:t>+Na</a:t>
            </a:r>
            <a:r>
              <a:rPr lang="en-US" altLang="zh-CN" sz="2800" b="1" baseline="-25000"/>
              <a:t>2</a:t>
            </a:r>
            <a:r>
              <a:rPr lang="en-US" altLang="zh-CN" sz="2800" b="1"/>
              <a:t>CO</a:t>
            </a:r>
            <a:r>
              <a:rPr lang="en-US" altLang="zh-CN" sz="2800" b="1" baseline="-25000"/>
              <a:t>3</a:t>
            </a:r>
          </a:p>
          <a:p>
            <a:endParaRPr lang="en-US" altLang="zh-CN" sz="2800" b="1" baseline="-25000"/>
          </a:p>
          <a:p>
            <a:r>
              <a:rPr lang="en-US" altLang="zh-CN" sz="2800" b="1"/>
              <a:t>④  KOH + Na</a:t>
            </a:r>
            <a:r>
              <a:rPr lang="en-US" altLang="zh-CN" sz="2800" b="1" baseline="-25000"/>
              <a:t>2</a:t>
            </a:r>
            <a:r>
              <a:rPr lang="en-US" altLang="zh-CN" sz="2800" b="1"/>
              <a:t>CO</a:t>
            </a:r>
            <a:r>
              <a:rPr lang="en-US" altLang="zh-CN" sz="2800" b="1" baseline="-25000"/>
              <a:t>3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657600" y="3200400"/>
            <a:ext cx="47212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</a:rPr>
              <a:t>(</a:t>
            </a:r>
            <a:r>
              <a:rPr lang="zh-CN" altLang="en-US" sz="2400" b="1">
                <a:solidFill>
                  <a:srgbClr val="FF0000"/>
                </a:solidFill>
              </a:rPr>
              <a:t>生成物中没有出现沉淀，不反应</a:t>
            </a:r>
            <a:r>
              <a:rPr lang="en-US" altLang="zh-CN" sz="2400" b="1">
                <a:solidFill>
                  <a:srgbClr val="FF0000"/>
                </a:solidFill>
              </a:rPr>
              <a:t>)</a:t>
            </a:r>
            <a:br>
              <a:rPr lang="en-US" altLang="zh-CN" sz="2400" b="1">
                <a:solidFill>
                  <a:srgbClr val="FF0000"/>
                </a:solidFill>
              </a:rPr>
            </a:b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657600" y="2438400"/>
            <a:ext cx="2697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400" b="1">
                <a:solidFill>
                  <a:srgbClr val="0000FF"/>
                </a:solidFill>
              </a:rPr>
              <a:t>= BaSO</a:t>
            </a:r>
            <a:r>
              <a:rPr lang="en-US" altLang="zh-CN" sz="2400" b="1" baseline="-25000">
                <a:solidFill>
                  <a:srgbClr val="0000FF"/>
                </a:solidFill>
              </a:rPr>
              <a:t>4</a:t>
            </a:r>
            <a:r>
              <a:rPr lang="en-US" altLang="zh-CN" sz="2400" b="1">
                <a:solidFill>
                  <a:srgbClr val="0000FF"/>
                </a:solidFill>
              </a:rPr>
              <a:t>↓+CuCl</a:t>
            </a:r>
            <a:r>
              <a:rPr lang="en-US" altLang="zh-CN" sz="2400" b="1" baseline="-250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4495800" y="3733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zh-CN" altLang="zh-CN"/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4114800" y="4038600"/>
            <a:ext cx="290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400" b="1">
                <a:solidFill>
                  <a:srgbClr val="0000FF"/>
                </a:solidFill>
              </a:rPr>
              <a:t>= CaCO</a:t>
            </a:r>
            <a:r>
              <a:rPr lang="en-US" altLang="zh-CN" sz="2400" b="1" baseline="-25000">
                <a:solidFill>
                  <a:srgbClr val="0000FF"/>
                </a:solidFill>
              </a:rPr>
              <a:t>3</a:t>
            </a:r>
            <a:r>
              <a:rPr lang="en-US" altLang="zh-CN" sz="2400" b="1">
                <a:solidFill>
                  <a:srgbClr val="0000FF"/>
                </a:solidFill>
              </a:rPr>
              <a:t>↓+2NaOH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38600" y="4800600"/>
            <a:ext cx="46180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</a:rPr>
              <a:t>(</a:t>
            </a:r>
            <a:r>
              <a:rPr lang="zh-CN" altLang="en-US" sz="2400" b="1">
                <a:solidFill>
                  <a:srgbClr val="FF0000"/>
                </a:solidFill>
              </a:rPr>
              <a:t>生成物中没有沉淀、气体、水，</a:t>
            </a:r>
            <a:endParaRPr lang="en-US" altLang="zh-CN" sz="2400" b="1">
              <a:solidFill>
                <a:srgbClr val="FF0000"/>
              </a:solidFill>
            </a:endParaRPr>
          </a:p>
          <a:p>
            <a:pPr algn="ctr"/>
            <a:r>
              <a:rPr lang="en-US" altLang="zh-CN" sz="2400" b="1">
                <a:solidFill>
                  <a:srgbClr val="FF0000"/>
                </a:solidFill>
              </a:rPr>
              <a:t>  </a:t>
            </a:r>
          </a:p>
          <a:p>
            <a:pPr algn="ctr"/>
            <a:r>
              <a:rPr lang="zh-CN" altLang="en-US" sz="2400" b="1">
                <a:solidFill>
                  <a:srgbClr val="FF0000"/>
                </a:solidFill>
              </a:rPr>
              <a:t>不反应</a:t>
            </a:r>
            <a:r>
              <a:rPr lang="en-US" altLang="zh-CN" sz="2400" b="1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2775" name="TextBox 12"/>
          <p:cNvSpPr txBox="1">
            <a:spLocks noChangeArrowheads="1"/>
          </p:cNvSpPr>
          <p:nvPr/>
        </p:nvSpPr>
        <p:spPr bwMode="auto">
          <a:xfrm>
            <a:off x="533400" y="304800"/>
            <a:ext cx="2895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>
                <a:solidFill>
                  <a:schemeClr val="bg1"/>
                </a:solidFill>
              </a:rPr>
              <a:t>应用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9" grpId="0"/>
      <p:bldP spid="31752" grpId="0"/>
      <p:bldP spid="317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4"/>
          <p:cNvSpPr txBox="1">
            <a:spLocks noChangeArrowheads="1"/>
          </p:cNvSpPr>
          <p:nvPr/>
        </p:nvSpPr>
        <p:spPr bwMode="auto">
          <a:xfrm>
            <a:off x="2713038" y="5927725"/>
            <a:ext cx="30019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>
                <a:solidFill>
                  <a:schemeClr val="bg1"/>
                </a:solidFill>
              </a:rPr>
              <a:t>www.themegallery.com</a:t>
            </a:r>
          </a:p>
        </p:txBody>
      </p:sp>
      <p:sp>
        <p:nvSpPr>
          <p:cNvPr id="104453" name="WordArt 5"/>
          <p:cNvSpPr>
            <a:spLocks noChangeArrowheads="1" noChangeShapeType="1" noTextEdit="1"/>
          </p:cNvSpPr>
          <p:nvPr/>
        </p:nvSpPr>
        <p:spPr bwMode="gray">
          <a:xfrm>
            <a:off x="2252872" y="742124"/>
            <a:ext cx="6324600" cy="2209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>
              <a:defRPr/>
            </a:pPr>
            <a:r>
              <a:rPr lang="zh-CN" altLang="en-US" sz="36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ea typeface="+mn-ea"/>
                <a:cs typeface="Arial"/>
              </a:rPr>
              <a:t> 感谢各位</a:t>
            </a:r>
            <a:endParaRPr lang="en-US" altLang="zh-CN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53882" dir="2700000" algn="ctr" rotWithShape="0">
                  <a:schemeClr val="tx2">
                    <a:alpha val="50000"/>
                  </a:schemeClr>
                </a:outerShdw>
              </a:effectLst>
              <a:latin typeface="Arial"/>
              <a:ea typeface="+mn-ea"/>
              <a:cs typeface="Arial"/>
            </a:endParaRPr>
          </a:p>
          <a:p>
            <a:pPr algn="ctr">
              <a:defRPr/>
            </a:pPr>
            <a:r>
              <a:rPr lang="zh-CN" altLang="en-US" sz="36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ea typeface="+mn-ea"/>
                <a:cs typeface="Arial"/>
              </a:rPr>
              <a:t>专家评委！</a:t>
            </a:r>
            <a:endParaRPr lang="zh-CN" altLang="en-US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53882" dir="2700000" algn="ctr" rotWithShape="0">
                  <a:schemeClr val="tx2">
                    <a:alpha val="50000"/>
                  </a:schemeClr>
                </a:outerShdw>
              </a:effectLst>
              <a:latin typeface="Arial"/>
              <a:ea typeface="+mn-ea"/>
              <a:cs typeface="Arial"/>
            </a:endParaRPr>
          </a:p>
        </p:txBody>
      </p:sp>
      <p:pic>
        <p:nvPicPr>
          <p:cNvPr id="33795" name="Picture 2" descr="d:\新建文件夹 (2)\360se6\User Data\temp\item-51774C43-1C93844600000000040100001DCFD0E3.0.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38862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ample">
  <a:themeElements>
    <a:clrScheme name="sample 1">
      <a:dk1>
        <a:srgbClr val="000000"/>
      </a:dk1>
      <a:lt1>
        <a:srgbClr val="FFFFFF"/>
      </a:lt1>
      <a:dk2>
        <a:srgbClr val="000798"/>
      </a:dk2>
      <a:lt2>
        <a:srgbClr val="B2B2B2"/>
      </a:lt2>
      <a:accent1>
        <a:srgbClr val="1B33E7"/>
      </a:accent1>
      <a:accent2>
        <a:srgbClr val="6699FF"/>
      </a:accent2>
      <a:accent3>
        <a:srgbClr val="FFFFFF"/>
      </a:accent3>
      <a:accent4>
        <a:srgbClr val="000000"/>
      </a:accent4>
      <a:accent5>
        <a:srgbClr val="ABADF1"/>
      </a:accent5>
      <a:accent6>
        <a:srgbClr val="5C8AE7"/>
      </a:accent6>
      <a:hlink>
        <a:srgbClr val="99CCFF"/>
      </a:hlink>
      <a:folHlink>
        <a:srgbClr val="3366CC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000798"/>
        </a:dk2>
        <a:lt2>
          <a:srgbClr val="B2B2B2"/>
        </a:lt2>
        <a:accent1>
          <a:srgbClr val="1B33E7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ABADF1"/>
        </a:accent5>
        <a:accent6>
          <a:srgbClr val="5C8AE7"/>
        </a:accent6>
        <a:hlink>
          <a:srgbClr val="99CCFF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094332"/>
        </a:dk2>
        <a:lt2>
          <a:srgbClr val="B2B2B2"/>
        </a:lt2>
        <a:accent1>
          <a:srgbClr val="0D6531"/>
        </a:accent1>
        <a:accent2>
          <a:srgbClr val="39AF6E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339E63"/>
        </a:accent6>
        <a:hlink>
          <a:srgbClr val="93E1A0"/>
        </a:hlink>
        <a:folHlink>
          <a:srgbClr val="1D834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275CA3"/>
        </a:dk2>
        <a:lt2>
          <a:srgbClr val="C0C0C0"/>
        </a:lt2>
        <a:accent1>
          <a:srgbClr val="529EBC"/>
        </a:accent1>
        <a:accent2>
          <a:srgbClr val="55BEE3"/>
        </a:accent2>
        <a:accent3>
          <a:srgbClr val="FFFFFF"/>
        </a:accent3>
        <a:accent4>
          <a:srgbClr val="000000"/>
        </a:accent4>
        <a:accent5>
          <a:srgbClr val="B3CCDA"/>
        </a:accent5>
        <a:accent6>
          <a:srgbClr val="4CACCE"/>
        </a:accent6>
        <a:hlink>
          <a:srgbClr val="9FD4F1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</TotalTime>
  <Words>955</Words>
  <Application>Microsoft Office PowerPoint</Application>
  <PresentationFormat>全屏显示(4:3)</PresentationFormat>
  <Paragraphs>174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演示文稿设计模板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Verdana</vt:lpstr>
      <vt:lpstr>Wingdings</vt:lpstr>
      <vt:lpstr>Calibri</vt:lpstr>
      <vt:lpstr>楷体_GB2312</vt:lpstr>
      <vt:lpstr>黑体</vt:lpstr>
      <vt:lpstr>Times New Roman</vt:lpstr>
      <vt:lpstr>华文隶书</vt:lpstr>
      <vt:lpstr>Tahoma</vt:lpstr>
      <vt:lpstr>sample</vt:lpstr>
      <vt:lpstr>sample</vt:lpstr>
      <vt:lpstr>  复分解反应</vt:lpstr>
      <vt:lpstr>《复分解反应》教学设计</vt:lpstr>
      <vt:lpstr>一、教学内容分析</vt:lpstr>
      <vt:lpstr>一、教学内容分析</vt:lpstr>
      <vt:lpstr>一、教学内容分析</vt:lpstr>
      <vt:lpstr>一、教学内容分析</vt:lpstr>
      <vt:lpstr>二、教学目标确定</vt:lpstr>
      <vt:lpstr>三、教学方法的选择</vt:lpstr>
      <vt:lpstr>四、教学方案设计</vt:lpstr>
      <vt:lpstr>四、教学方案设计</vt:lpstr>
      <vt:lpstr>四、教学方案设计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Company>Guilddesign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Sung Ha, Park</dc:creator>
  <cp:lastModifiedBy>PC</cp:lastModifiedBy>
  <cp:revision>143</cp:revision>
  <dcterms:created xsi:type="dcterms:W3CDTF">2004-08-26T06:30:40Z</dcterms:created>
  <dcterms:modified xsi:type="dcterms:W3CDTF">2015-04-29T06:55:22Z</dcterms:modified>
</cp:coreProperties>
</file>