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09" r:id="rId3"/>
    <p:sldId id="527" r:id="rId4"/>
    <p:sldId id="528" r:id="rId5"/>
    <p:sldId id="525" r:id="rId6"/>
    <p:sldId id="468" r:id="rId7"/>
    <p:sldId id="524" r:id="rId8"/>
    <p:sldId id="523" r:id="rId9"/>
    <p:sldId id="526" r:id="rId10"/>
    <p:sldId id="451" r:id="rId11"/>
    <p:sldId id="431" r:id="rId12"/>
    <p:sldId id="467" r:id="rId13"/>
    <p:sldId id="474" r:id="rId14"/>
    <p:sldId id="478" r:id="rId15"/>
    <p:sldId id="477" r:id="rId16"/>
    <p:sldId id="476" r:id="rId17"/>
    <p:sldId id="475" r:id="rId18"/>
    <p:sldId id="469" r:id="rId19"/>
    <p:sldId id="470" r:id="rId20"/>
    <p:sldId id="471" r:id="rId21"/>
    <p:sldId id="472" r:id="rId22"/>
    <p:sldId id="410" r:id="rId23"/>
    <p:sldId id="422" r:id="rId24"/>
    <p:sldId id="379" r:id="rId25"/>
    <p:sldId id="416" r:id="rId26"/>
    <p:sldId id="411" r:id="rId27"/>
    <p:sldId id="432" r:id="rId28"/>
    <p:sldId id="443" r:id="rId29"/>
    <p:sldId id="430" r:id="rId30"/>
    <p:sldId id="412" r:id="rId31"/>
    <p:sldId id="465" r:id="rId32"/>
    <p:sldId id="415" r:id="rId33"/>
  </p:sldIdLst>
  <p:sldSz cx="9144000" cy="6858000" type="screen4x3"/>
  <p:notesSz cx="6736080" cy="9869805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66"/>
    <a:srgbClr val="0033CC"/>
    <a:srgbClr val="00CC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241"/>
  </p:normalViewPr>
  <p:slideViewPr>
    <p:cSldViewPr showGuides="1">
      <p:cViewPr varScale="1">
        <p:scale>
          <a:sx n="71" d="100"/>
          <a:sy n="71" d="100"/>
        </p:scale>
        <p:origin x="-486" y="-102"/>
      </p:cViewPr>
      <p:guideLst>
        <p:guide orient="horz" pos="2160"/>
        <p:guide pos="27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4188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748" name="Rectangle 4"/>
          <p:cNvSpPr>
            <a:spLocks noRot="1" noTextEdi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7888"/>
            <a:ext cx="5389563" cy="44418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4188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 dirty="0"/>
            </a:fld>
            <a:endParaRPr lang="en-US" altLang="zh-CN" sz="1400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 dirty="0"/>
            </a:fld>
            <a:endParaRPr lang="en-US" altLang="zh-CN" sz="1400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 dirty="0"/>
            </a:fld>
            <a:endParaRPr lang="en-US" altLang="zh-CN" sz="1400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 dirty="0"/>
            </a:fld>
            <a:endParaRPr lang="en-US" altLang="zh-CN" sz="1400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 dirty="0"/>
            </a:fld>
            <a:endParaRPr lang="en-US" altLang="zh-CN" sz="1400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 dirty="0"/>
            </a:fld>
            <a:endParaRPr lang="en-US" altLang="zh-CN" sz="1400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 dirty="0"/>
            </a:fld>
            <a:endParaRPr lang="en-US" altLang="zh-CN" sz="1400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 dirty="0"/>
            </a:fld>
            <a:endParaRPr lang="en-US" altLang="zh-CN" sz="1400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 dirty="0"/>
            </a:fld>
            <a:endParaRPr lang="en-US" altLang="zh-CN" sz="1400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 dirty="0"/>
            </a:fld>
            <a:endParaRPr lang="en-US" altLang="zh-CN" sz="1400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 dirty="0"/>
            </a:fld>
            <a:endParaRPr lang="en-US" altLang="zh-CN" sz="1400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 dirty="0"/>
            </a:fld>
            <a:endParaRPr lang="en-US" altLang="zh-CN" sz="1400" dirty="0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>
            <a:alphaModFix amt="63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lvl="0" algn="r" eaLnBrk="1" hangingPunct="1"/>
            <a:fld id="{9A0DB2DC-4C9A-4742-B13C-FB6460FD3503}" type="slidenum">
              <a:rPr lang="en-US" altLang="zh-CN" sz="1400" dirty="0"/>
            </a:fld>
            <a:endParaRPr lang="en-US" altLang="zh-CN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fade thruBlk="1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6275" y="1035685"/>
            <a:ext cx="8194040" cy="1143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zh-CN" altLang="en-US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朝花带露夕拾香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135255" y="2407285"/>
            <a:ext cx="7828915" cy="1873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5400" b="1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solidFill>
                  <a:schemeClr val="tx1"/>
                </a:soli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楷体_GB2312" charset="0"/>
                <a:ea typeface="楷体_GB2312" panose="02010609030101010101" charset="-122"/>
              </a:rPr>
              <a:t>———童年的回忆，人性的赞歌</a:t>
            </a:r>
            <a:endParaRPr lang="zh-CN" altLang="en-US" sz="54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solidFill>
                <a:schemeClr val="tx1"/>
              </a:soli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楷体_GB2312" charset="0"/>
              <a:ea typeface="楷体_GB2312" panose="02010609030101010101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</a:t>
            </a:r>
            <a:r>
              <a:rPr lang="zh-CN" altLang="en-US" sz="6000" b="1" dirty="0">
                <a:solidFill>
                  <a:srgbClr val="FF0000"/>
                </a:solidFill>
                <a:uFillTx/>
                <a:sym typeface="+mn-ea"/>
              </a:rPr>
              <a:t> 晒一晒 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  <p:pic>
        <p:nvPicPr>
          <p:cNvPr id="4" name="图片 3" descr="微信图片_201910202112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9465" y="206375"/>
            <a:ext cx="7543800" cy="10057765"/>
          </a:xfrm>
          <a:prstGeom prst="rect">
            <a:avLst/>
          </a:prstGeom>
        </p:spPr>
      </p:pic>
      <p:pic>
        <p:nvPicPr>
          <p:cNvPr id="5" name="图片 4" descr="微信图片_20191020211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-1599565"/>
            <a:ext cx="7543800" cy="10057765"/>
          </a:xfrm>
          <a:prstGeom prst="rect">
            <a:avLst/>
          </a:prstGeom>
        </p:spPr>
      </p:pic>
      <p:pic>
        <p:nvPicPr>
          <p:cNvPr id="6" name="图片 5" descr="微信图片_201910202112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-1599565"/>
            <a:ext cx="7543800" cy="10057765"/>
          </a:xfrm>
          <a:prstGeom prst="rect">
            <a:avLst/>
          </a:prstGeom>
        </p:spPr>
      </p:pic>
      <p:pic>
        <p:nvPicPr>
          <p:cNvPr id="7" name="图片 6" descr="微信图片_201910202112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-1599565"/>
            <a:ext cx="7543800" cy="10057765"/>
          </a:xfrm>
          <a:prstGeom prst="rect">
            <a:avLst/>
          </a:prstGeom>
        </p:spPr>
      </p:pic>
      <p:pic>
        <p:nvPicPr>
          <p:cNvPr id="9" name="图片 8" descr="微信图片_201910202113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-1599565"/>
            <a:ext cx="7543800" cy="10057765"/>
          </a:xfrm>
          <a:prstGeom prst="rect">
            <a:avLst/>
          </a:prstGeom>
        </p:spPr>
      </p:pic>
      <p:pic>
        <p:nvPicPr>
          <p:cNvPr id="10" name="图片 9" descr="微信图片_201910202113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-1599565"/>
            <a:ext cx="7543800" cy="10057765"/>
          </a:xfrm>
          <a:prstGeom prst="rect">
            <a:avLst/>
          </a:prstGeom>
        </p:spPr>
      </p:pic>
      <p:pic>
        <p:nvPicPr>
          <p:cNvPr id="11" name="图片 10" descr="微信图片_2019102021140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-1599565"/>
            <a:ext cx="7543800" cy="10057765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</a:t>
            </a:r>
            <a:r>
              <a:rPr lang="zh-CN" altLang="en-US" sz="6000" b="1" dirty="0">
                <a:solidFill>
                  <a:srgbClr val="FF0000"/>
                </a:solidFill>
                <a:uFillTx/>
                <a:sym typeface="+mn-ea"/>
              </a:rPr>
              <a:t> 晒一晒 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  <p:pic>
        <p:nvPicPr>
          <p:cNvPr id="6" name="图片 5" descr="微信图片_201910202121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" y="-1599565"/>
            <a:ext cx="7543800" cy="10057765"/>
          </a:xfrm>
          <a:prstGeom prst="rect">
            <a:avLst/>
          </a:prstGeom>
        </p:spPr>
      </p:pic>
      <p:pic>
        <p:nvPicPr>
          <p:cNvPr id="7" name="图片 6" descr="微信图片_201910202122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-1599565"/>
            <a:ext cx="7543800" cy="10057765"/>
          </a:xfrm>
          <a:prstGeom prst="rect">
            <a:avLst/>
          </a:prstGeom>
        </p:spPr>
      </p:pic>
      <p:pic>
        <p:nvPicPr>
          <p:cNvPr id="8" name="图片 7" descr="微信图片_201910202125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-1599565"/>
            <a:ext cx="7543800" cy="10057765"/>
          </a:xfrm>
          <a:prstGeom prst="rect">
            <a:avLst/>
          </a:prstGeom>
        </p:spPr>
      </p:pic>
      <p:pic>
        <p:nvPicPr>
          <p:cNvPr id="9" name="图片 8" descr="微信图片_20191020212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-1599565"/>
            <a:ext cx="7543800" cy="10057765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</a:t>
            </a:r>
            <a:r>
              <a:rPr lang="zh-CN" altLang="en-US" sz="6000" b="1" dirty="0">
                <a:solidFill>
                  <a:srgbClr val="FF0000"/>
                </a:solidFill>
                <a:uFillTx/>
                <a:sym typeface="+mn-ea"/>
              </a:rPr>
              <a:t> 晒一晒 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  <p:pic>
        <p:nvPicPr>
          <p:cNvPr id="5" name="图片 4" descr="微信图片_父亲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" y="-1599565"/>
            <a:ext cx="7543800" cy="10057765"/>
          </a:xfrm>
          <a:prstGeom prst="rect">
            <a:avLst/>
          </a:prstGeom>
        </p:spPr>
      </p:pic>
      <p:pic>
        <p:nvPicPr>
          <p:cNvPr id="6" name="图片 5" descr="父亲余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-513080"/>
            <a:ext cx="7543800" cy="897128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</a:t>
            </a:r>
            <a:r>
              <a:rPr lang="zh-CN" altLang="en-US" sz="6000" dirty="0">
                <a:solidFill>
                  <a:srgbClr val="FF0000"/>
                </a:solidFill>
                <a:uFillTx/>
                <a:sym typeface="+mn-ea"/>
              </a:rPr>
              <a:t>晒一晒 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  <p:pic>
        <p:nvPicPr>
          <p:cNvPr id="4" name="图片 3" descr="寿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495" y="-2150110"/>
            <a:ext cx="7543800" cy="10057765"/>
          </a:xfrm>
          <a:prstGeom prst="rect">
            <a:avLst/>
          </a:prstGeom>
        </p:spPr>
      </p:pic>
      <p:pic>
        <p:nvPicPr>
          <p:cNvPr id="5" name="图片 4" descr="寿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-230505"/>
            <a:ext cx="7543800" cy="10057765"/>
          </a:xfrm>
          <a:prstGeom prst="rect">
            <a:avLst/>
          </a:prstGeom>
        </p:spPr>
      </p:pic>
      <p:pic>
        <p:nvPicPr>
          <p:cNvPr id="7" name="图片 6" descr="寿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465" y="-132080"/>
            <a:ext cx="7543800" cy="8039735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  <p:pic>
        <p:nvPicPr>
          <p:cNvPr id="4" name="图片 3" descr="长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355" y="-1402080"/>
            <a:ext cx="7346315" cy="10057765"/>
          </a:xfrm>
          <a:prstGeom prst="rect">
            <a:avLst/>
          </a:prstGeom>
        </p:spPr>
      </p:pic>
      <p:pic>
        <p:nvPicPr>
          <p:cNvPr id="5" name="图片 4" descr="长余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6225" y="-1395095"/>
            <a:ext cx="8945880" cy="10043795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3060" y="3048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  <p:pic>
        <p:nvPicPr>
          <p:cNvPr id="6" name="图片 5" descr="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141605"/>
            <a:ext cx="4368800" cy="6575425"/>
          </a:xfrm>
          <a:prstGeom prst="rect">
            <a:avLst/>
          </a:prstGeom>
        </p:spPr>
      </p:pic>
      <p:pic>
        <p:nvPicPr>
          <p:cNvPr id="7" name="图片 6" descr="长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530" y="92075"/>
            <a:ext cx="4523105" cy="6712585"/>
          </a:xfrm>
          <a:prstGeom prst="rect">
            <a:avLst/>
          </a:prstGeom>
        </p:spPr>
      </p:pic>
      <p:pic>
        <p:nvPicPr>
          <p:cNvPr id="8" name="图片 7" descr="长妈妈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91440"/>
            <a:ext cx="7543800" cy="671322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</a:t>
            </a:r>
            <a:r>
              <a:rPr lang="zh-CN" altLang="en-US" sz="6000" dirty="0">
                <a:solidFill>
                  <a:srgbClr val="FF0000"/>
                </a:solidFill>
                <a:uFillTx/>
                <a:sym typeface="+mn-ea"/>
              </a:rPr>
              <a:t>晒一晒 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  <p:pic>
        <p:nvPicPr>
          <p:cNvPr id="4" name="图片 3" descr="藤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" y="262255"/>
            <a:ext cx="7990840" cy="6812915"/>
          </a:xfrm>
          <a:prstGeom prst="rect">
            <a:avLst/>
          </a:prstGeom>
        </p:spPr>
      </p:pic>
      <p:pic>
        <p:nvPicPr>
          <p:cNvPr id="5" name="图片 4" descr="藤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65" y="79375"/>
            <a:ext cx="7543800" cy="7505065"/>
          </a:xfrm>
          <a:prstGeom prst="rect">
            <a:avLst/>
          </a:prstGeom>
        </p:spPr>
      </p:pic>
      <p:pic>
        <p:nvPicPr>
          <p:cNvPr id="6" name="图片 5" descr="藤野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620" y="-1162050"/>
            <a:ext cx="7543800" cy="8491220"/>
          </a:xfrm>
          <a:prstGeom prst="rect">
            <a:avLst/>
          </a:prstGeom>
        </p:spPr>
      </p:pic>
      <p:pic>
        <p:nvPicPr>
          <p:cNvPr id="7" name="图片 6" descr="藤野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-146050"/>
            <a:ext cx="7543800" cy="8604250"/>
          </a:xfrm>
          <a:prstGeom prst="rect">
            <a:avLst/>
          </a:prstGeom>
        </p:spPr>
      </p:pic>
      <p:pic>
        <p:nvPicPr>
          <p:cNvPr id="8" name="图片 7" descr="藤余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-146050"/>
            <a:ext cx="7543800" cy="747522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一、 拾“花”，整体感知。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1" name="WordArt 4"/>
          <p:cNvSpPr>
            <a:spLocks noTextEdit="1"/>
          </p:cNvSpPr>
          <p:nvPr/>
        </p:nvSpPr>
        <p:spPr>
          <a:xfrm>
            <a:off x="321310" y="4318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lang="zh-CN" altLang="en-US" sz="40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890" y="327660"/>
            <a:ext cx="86239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/>
              <a:t> </a:t>
            </a:r>
            <a:r>
              <a:rPr lang="zh-CN" altLang="en-US" sz="3600" b="1"/>
              <a:t>《朝花夕拾》篇目顺序</a:t>
            </a:r>
            <a:endParaRPr lang="zh-CN" altLang="en-US" sz="3600" b="1"/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135255" y="3410585"/>
          <a:ext cx="8721090" cy="3127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2655"/>
                <a:gridCol w="834390"/>
                <a:gridCol w="855980"/>
                <a:gridCol w="518795"/>
                <a:gridCol w="711200"/>
                <a:gridCol w="527685"/>
                <a:gridCol w="957580"/>
                <a:gridCol w="833755"/>
                <a:gridCol w="650875"/>
                <a:gridCol w="822325"/>
                <a:gridCol w="1085850"/>
              </a:tblGrid>
              <a:tr h="3127375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朝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夕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拾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狗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猫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鼠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阿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长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与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山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海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经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二十四孝图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五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猖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会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endParaRPr 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无常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从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百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草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园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到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三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味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书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屋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父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亲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病 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琐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记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藤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野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先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 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范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爱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农 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28955" y="498094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 b="1"/>
              <a:t> </a:t>
            </a:r>
            <a:endParaRPr lang="en-US" altLang="zh-CN" sz="2400" b="1"/>
          </a:p>
        </p:txBody>
      </p:sp>
      <p:sp>
        <p:nvSpPr>
          <p:cNvPr id="6" name="文本框 5"/>
          <p:cNvSpPr txBox="1"/>
          <p:nvPr/>
        </p:nvSpPr>
        <p:spPr>
          <a:xfrm>
            <a:off x="229235" y="4303395"/>
            <a:ext cx="459740" cy="2184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endParaRPr lang="zh-CN" altLang="en-US"/>
          </a:p>
        </p:txBody>
      </p:sp>
      <p:graphicFrame>
        <p:nvGraphicFramePr>
          <p:cNvPr id="7" name="表格 6"/>
          <p:cNvGraphicFramePr/>
          <p:nvPr>
            <p:custDataLst>
              <p:tags r:id="rId2"/>
            </p:custDataLst>
          </p:nvPr>
        </p:nvGraphicFramePr>
        <p:xfrm>
          <a:off x="1041400" y="972820"/>
          <a:ext cx="7815580" cy="21602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6295"/>
                <a:gridCol w="857250"/>
                <a:gridCol w="520065"/>
                <a:gridCol w="713740"/>
                <a:gridCol w="500380"/>
                <a:gridCol w="987425"/>
                <a:gridCol w="835660"/>
                <a:gridCol w="652780"/>
                <a:gridCol w="823595"/>
                <a:gridCol w="1088390"/>
              </a:tblGrid>
              <a:tr h="47688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50000"/>
                        </a:lnSpc>
                        <a:buNone/>
                      </a:pPr>
                      <a:r>
                        <a:rPr lang="en-US" sz="4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4000" b="0">
                          <a:solidFill>
                            <a:srgbClr val="FF0000"/>
                          </a:solidFill>
                          <a:uFillTx/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charset="-122"/>
                        </a:rPr>
                        <a:t>·</a:t>
                      </a:r>
                      <a:endParaRPr lang="en-US" altLang="en-US" sz="4000" b="0">
                        <a:solidFill>
                          <a:srgbClr val="FF0000"/>
                        </a:solidFill>
                        <a:uFillTx/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0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28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2800" b="0">
                        <a:solidFill>
                          <a:srgbClr val="FF0000"/>
                        </a:solidFill>
                        <a:uFillTx/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5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4000" b="0">
                          <a:solidFill>
                            <a:srgbClr val="FF0000"/>
                          </a:solidFill>
                          <a:uFillTx/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charset="-122"/>
                        </a:rPr>
                        <a:t>·</a:t>
                      </a:r>
                      <a:endParaRPr lang="en-US" altLang="en-US" sz="4000" b="0">
                        <a:solidFill>
                          <a:srgbClr val="FF0000"/>
                        </a:solidFill>
                        <a:uFillTx/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8080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4800" b="1">
                          <a:solidFill>
                            <a:srgbClr val="FF0000"/>
                          </a:solidFill>
                          <a:uFillTx/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charset="-122"/>
                        </a:rPr>
                        <a:t>·</a:t>
                      </a:r>
                      <a:endParaRPr lang="en-US" altLang="en-US" sz="4800" b="1">
                        <a:solidFill>
                          <a:srgbClr val="FF0000"/>
                        </a:solidFill>
                        <a:uFillTx/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4800" b="0">
                          <a:solidFill>
                            <a:srgbClr val="FF0000"/>
                          </a:solidFill>
                          <a:uFillTx/>
                          <a:latin typeface="+mn-ea"/>
                          <a:cs typeface="微软雅黑" panose="020B0503020204020204" charset="-122"/>
                        </a:rPr>
                        <a:t>·</a:t>
                      </a:r>
                      <a:endParaRPr lang="en-US" altLang="en-US" sz="4800" b="0">
                        <a:solidFill>
                          <a:srgbClr val="FF0000"/>
                        </a:solidFill>
                        <a:uFillTx/>
                        <a:latin typeface="+mn-ea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4800" b="0">
                          <a:solidFill>
                            <a:srgbClr val="FF0000"/>
                          </a:solidFill>
                          <a:uFillTx/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charset="-122"/>
                        </a:rPr>
                        <a:t>·</a:t>
                      </a:r>
                      <a:endParaRPr lang="en-US" altLang="en-US" sz="4800" b="0">
                        <a:solidFill>
                          <a:srgbClr val="FF0000"/>
                        </a:solidFill>
                        <a:uFillTx/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4800" b="0">
                          <a:solidFill>
                            <a:srgbClr val="FF0000"/>
                          </a:solidFill>
                          <a:uFillTx/>
                          <a:latin typeface="+mn-ea"/>
                          <a:cs typeface="微软雅黑" panose="020B0503020204020204" charset="-122"/>
                        </a:rPr>
                        <a:t>· </a:t>
                      </a:r>
                      <a:endParaRPr lang="en-US" altLang="en-US" sz="4800" b="0">
                        <a:solidFill>
                          <a:srgbClr val="FF0000"/>
                        </a:solidFill>
                        <a:uFillTx/>
                        <a:latin typeface="+mn-ea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4800" b="0">
                          <a:solidFill>
                            <a:srgbClr val="FF0000"/>
                          </a:solidFill>
                          <a:uFillTx/>
                          <a:latin typeface="+mn-ea"/>
                          <a:cs typeface="微软雅黑" panose="020B0503020204020204" charset="-122"/>
                        </a:rPr>
                        <a:t>·</a:t>
                      </a:r>
                      <a:endParaRPr lang="en-US" altLang="en-US" sz="4800" b="0">
                        <a:solidFill>
                          <a:srgbClr val="FF0000"/>
                        </a:solidFill>
                        <a:uFillTx/>
                        <a:latin typeface="+mn-ea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4800" b="0">
                          <a:solidFill>
                            <a:srgbClr val="FF0000"/>
                          </a:solidFill>
                          <a:uFillTx/>
                          <a:latin typeface="+mn-ea"/>
                          <a:cs typeface="微软雅黑" panose="020B0503020204020204" charset="-122"/>
                        </a:rPr>
                        <a:t>·</a:t>
                      </a:r>
                      <a:endParaRPr lang="en-US" altLang="en-US" sz="4800" b="0">
                        <a:solidFill>
                          <a:srgbClr val="FF0000"/>
                        </a:solidFill>
                        <a:uFillTx/>
                        <a:latin typeface="+mn-ea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4400" b="0">
                          <a:solidFill>
                            <a:srgbClr val="FF0000"/>
                          </a:solidFill>
                          <a:uFillTx/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charset="-122"/>
                        </a:rPr>
                        <a:t>·</a:t>
                      </a:r>
                      <a:endParaRPr lang="en-US" altLang="en-US" sz="4400" b="0">
                        <a:solidFill>
                          <a:srgbClr val="FF0000"/>
                        </a:solidFill>
                        <a:uFillTx/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40000"/>
                        </a:lnSpc>
                        <a:buNone/>
                      </a:pPr>
                      <a:r>
                        <a:rPr lang="en-US" sz="4800" b="0">
                          <a:solidFill>
                            <a:srgbClr val="FF0000"/>
                          </a:solidFill>
                          <a:uFillTx/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charset="-122"/>
                        </a:rPr>
                        <a:t>·</a:t>
                      </a:r>
                      <a:endParaRPr lang="en-US" altLang="en-US" sz="4800" b="0">
                        <a:solidFill>
                          <a:srgbClr val="FF0000"/>
                        </a:solidFill>
                        <a:uFillTx/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en-US" altLang="en-US" sz="1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/>
        </p:nvGraphicFramePr>
        <p:xfrm>
          <a:off x="135890" y="972820"/>
          <a:ext cx="905510" cy="21602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5510"/>
              </a:tblGrid>
              <a:tr h="476885">
                <a:tc>
                  <a:txBody>
                    <a:bodyPr/>
                    <a:p>
                      <a:pPr indent="0" algn="l">
                        <a:lnSpc>
                          <a:spcPct val="140000"/>
                        </a:lnSpc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成年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05">
                <a:tc>
                  <a:txBody>
                    <a:bodyPr/>
                    <a:p>
                      <a:pPr indent="0" algn="l">
                        <a:lnSpc>
                          <a:spcPct val="140000"/>
                        </a:lnSpc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青年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8080">
                <a:tc>
                  <a:txBody>
                    <a:bodyPr/>
                    <a:p>
                      <a:pPr indent="0" algn="l">
                        <a:lnSpc>
                          <a:spcPct val="140000"/>
                        </a:lnSpc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少年</a:t>
                      </a:r>
                      <a:endParaRPr 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indent="0" algn="l">
                        <a:lnSpc>
                          <a:spcPct val="140000"/>
                        </a:lnSpc>
                        <a:buNone/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童年</a:t>
                      </a:r>
                      <a:endParaRPr lang="en-US" altLang="en-US" sz="2000" b="0">
                        <a:solidFill>
                          <a:srgbClr val="FF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5" name="直接连接符 14"/>
          <p:cNvCxnSpPr/>
          <p:nvPr/>
        </p:nvCxnSpPr>
        <p:spPr>
          <a:xfrm>
            <a:off x="1403985" y="2637155"/>
            <a:ext cx="363791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5041900" y="1988820"/>
            <a:ext cx="1690370" cy="6546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6660515" y="1557020"/>
            <a:ext cx="575945" cy="431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7236460" y="1052830"/>
            <a:ext cx="1008380" cy="504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49655" y="875665"/>
            <a:ext cx="67233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4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 赏“花”，聚焦探秘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01090" y="2134235"/>
            <a:ext cx="61125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4000"/>
              <a:t> </a:t>
            </a:r>
            <a:endParaRPr lang="en-US" altLang="zh-CN" sz="4000"/>
          </a:p>
        </p:txBody>
      </p:sp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156970" y="955675"/>
            <a:ext cx="6673850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sz="4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4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三、悟“花”，人性之美。</a:t>
            </a:r>
            <a:r>
              <a:rPr lang="en-US" sz="4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en-US" sz="44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51790" y="471170"/>
            <a:ext cx="7452995" cy="61239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altLang="zh-CN" sz="2800" b="1">
                <a:solidFill>
                  <a:srgbClr val="FF0000"/>
                </a:solidFill>
                <a:uFillTx/>
                <a:latin typeface="微软雅黑" panose="020B0503020204020204" charset="-122"/>
                <a:ea typeface="宋体" panose="02010600030101010101" pitchFamily="2" charset="-122"/>
              </a:rPr>
              <a:t>   1.</a:t>
            </a:r>
            <a:r>
              <a:rPr lang="zh-CN" sz="2800" b="1">
                <a:solidFill>
                  <a:srgbClr val="FF0000"/>
                </a:solidFill>
                <a:uFillTx/>
                <a:latin typeface="微软雅黑" panose="020B0503020204020204" charset="-122"/>
                <a:ea typeface="宋体" panose="02010600030101010101" pitchFamily="2" charset="-122"/>
              </a:rPr>
              <a:t>周君在小说里、或是对他的朋友，都把我称为恩师，如果我能早些读到他的这些作品就好了。听说周君直到逝世前都想知道我的消息，如果我能早些和周君联系上的话，周君会该有多么欢喜啊。</a:t>
            </a:r>
            <a:r>
              <a:rPr lang="en-US" sz="2800" b="1">
                <a:solidFill>
                  <a:srgbClr val="FF0000"/>
                </a:solidFill>
                <a:uFillTx/>
                <a:latin typeface="微软雅黑" panose="020B0503020204020204" charset="-122"/>
                <a:ea typeface="宋体" panose="02010600030101010101" pitchFamily="2" charset="-122"/>
                <a:cs typeface="微软雅黑" panose="020B0503020204020204" charset="-122"/>
              </a:rPr>
              <a:t>(</a:t>
            </a:r>
            <a:r>
              <a:rPr lang="zh-CN" sz="2800" b="1">
                <a:solidFill>
                  <a:srgbClr val="FF0000"/>
                </a:solidFill>
                <a:uFillTx/>
                <a:latin typeface="微软雅黑" panose="020B0503020204020204" charset="-122"/>
                <a:ea typeface="宋体" panose="02010600030101010101" pitchFamily="2" charset="-122"/>
              </a:rPr>
              <a:t>摘自藤野严九郎《谨忆周树人君》）   </a:t>
            </a:r>
            <a:r>
              <a:rPr lang="en-US" altLang="zh-CN" sz="2800" b="1">
                <a:solidFill>
                  <a:srgbClr val="FF0000"/>
                </a:solidFill>
                <a:uFillTx/>
                <a:latin typeface="微软雅黑" panose="020B0503020204020204" charset="-122"/>
                <a:ea typeface="宋体" panose="02010600030101010101" pitchFamily="2" charset="-122"/>
              </a:rPr>
              <a:t>2.</a:t>
            </a:r>
            <a:r>
              <a:rPr lang="zh-CN" sz="2800" b="1">
                <a:solidFill>
                  <a:srgbClr val="FF0000"/>
                </a:solidFill>
                <a:uFillTx/>
                <a:latin typeface="微软雅黑" panose="020B0503020204020204" charset="-122"/>
                <a:ea typeface="宋体" panose="02010600030101010101" pitchFamily="2" charset="-122"/>
              </a:rPr>
              <a:t>（藤野先生的侄子藤野恒三郎说）</a:t>
            </a:r>
            <a:r>
              <a:rPr lang="en-US" sz="2800" b="1">
                <a:solidFill>
                  <a:srgbClr val="FF0000"/>
                </a:solidFill>
                <a:uFillTx/>
                <a:latin typeface="微软雅黑" panose="020B0503020204020204" charset="-122"/>
                <a:ea typeface="宋体" panose="02010600030101010101" pitchFamily="2" charset="-122"/>
                <a:cs typeface="微软雅黑" panose="020B0503020204020204" charset="-122"/>
              </a:rPr>
              <a:t>40</a:t>
            </a:r>
            <a:r>
              <a:rPr lang="zh-CN" sz="2800" b="1">
                <a:solidFill>
                  <a:srgbClr val="FF0000"/>
                </a:solidFill>
                <a:uFillTx/>
                <a:latin typeface="微软雅黑" panose="020B0503020204020204" charset="-122"/>
                <a:ea typeface="宋体" panose="02010600030101010101" pitchFamily="2" charset="-122"/>
              </a:rPr>
              <a:t>年前，也就是鲁迅逝世的那一年，有一位记者拿来了一张鲁迅逝世时的一张照片给我叔父严九郎看，这时，我叔父才知道鲁迅逝世的消息，当时，严九郎正襟危坐，把那张照片举过头顶，然后提笔写了”谨记周树人君“由此可见，藤野严九郎对鲁迅的敬慕之情多么深切。（摘自《心随东棹忆华年》）</a:t>
            </a:r>
            <a:endParaRPr lang="zh-CN" sz="2800" b="1">
              <a:solidFill>
                <a:srgbClr val="FF0000"/>
              </a:solidFill>
              <a:uFillTx/>
              <a:latin typeface="微软雅黑" panose="020B0503020204020204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62940" y="444500"/>
            <a:ext cx="6532245" cy="48310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sz="2800" b="1">
                <a:solidFill>
                  <a:srgbClr val="FF0000"/>
                </a:solidFill>
                <a:uFillTx/>
                <a:latin typeface="Calibri" panose="020F0502020204030204" pitchFamily="34" charset="0"/>
                <a:ea typeface="华文细黑" panose="02010600040101010101" charset="-122"/>
              </a:rPr>
              <a:t>鲁迅先生，中国现代伟大的无产阶级文学家、思想家和革命家。</a:t>
            </a:r>
            <a:r>
              <a:rPr lang="en-US" sz="2800" b="1">
                <a:solidFill>
                  <a:srgbClr val="FF0000"/>
                </a:solidFill>
                <a:uFillTx/>
                <a:latin typeface="Calibri" panose="020F0502020204030204" pitchFamily="34" charset="0"/>
                <a:ea typeface="华文细黑" panose="02010600040101010101" charset="-122"/>
                <a:cs typeface="Times New Roman" panose="02020603050405020304" pitchFamily="18" charset="0"/>
              </a:rPr>
              <a:t>1918 </a:t>
            </a:r>
            <a:r>
              <a:rPr lang="zh-CN" sz="2800" b="1">
                <a:solidFill>
                  <a:srgbClr val="FF0000"/>
                </a:solidFill>
                <a:uFillTx/>
                <a:latin typeface="Calibri" panose="020F0502020204030204" pitchFamily="34" charset="0"/>
                <a:ea typeface="华文细黑" panose="02010600040101010101" charset="-122"/>
              </a:rPr>
              <a:t>年发表中国现代文学史上第一篇白话小说《狂人日记》； </a:t>
            </a:r>
            <a:r>
              <a:rPr lang="en-US" sz="2800" b="1">
                <a:solidFill>
                  <a:srgbClr val="FF0000"/>
                </a:solidFill>
                <a:uFillTx/>
                <a:latin typeface="Calibri" panose="020F0502020204030204" pitchFamily="34" charset="0"/>
                <a:ea typeface="华文细黑" panose="02010600040101010101" charset="-122"/>
              </a:rPr>
              <a:t>1923 </a:t>
            </a:r>
            <a:r>
              <a:rPr lang="zh-CN" sz="2800" b="1">
                <a:solidFill>
                  <a:srgbClr val="FF0000"/>
                </a:solidFill>
                <a:uFillTx/>
                <a:latin typeface="Calibri" panose="020F0502020204030204" pitchFamily="34" charset="0"/>
                <a:ea typeface="华文细黑" panose="02010600040101010101" charset="-122"/>
              </a:rPr>
              <a:t>年出版的第一本小说集《呐喊》，是中国新文学的奠基之作。鲁迅以笔代戈，战斗一生，被誉为“民族魂”。“横眉冷对千夫指，俯首甘为  孺子牛”是鲁迅一生的写照。毛泽东曾评价鲁迅， 是文化新军的最伟大和最英勇的旗手；作家郁达夫毫不犹豫地将鲁迅称为最能代表时代的作家。</a:t>
            </a:r>
            <a:endParaRPr lang="zh-CN" altLang="en-US"/>
          </a:p>
        </p:txBody>
      </p:sp>
    </p:spTree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3345" y="219075"/>
            <a:ext cx="8576945" cy="50158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altLang="zh-CN" sz="3200" b="1">
                <a:solidFill>
                  <a:schemeClr val="tx1"/>
                </a:solidFill>
                <a:uFillTx/>
                <a:latin typeface="Helvetica" charset="0"/>
                <a:ea typeface="宋体" panose="02010600030101010101" pitchFamily="2" charset="-122"/>
              </a:rPr>
              <a:t>   </a:t>
            </a:r>
            <a:r>
              <a:rPr lang="zh-CN" sz="3200" b="1">
                <a:solidFill>
                  <a:srgbClr val="FF0000"/>
                </a:solidFill>
                <a:uFillTx/>
                <a:latin typeface="Helvetica" charset="0"/>
                <a:ea typeface="宋体" panose="02010600030101010101" pitchFamily="2" charset="-122"/>
              </a:rPr>
              <a:t>一个人</a:t>
            </a:r>
            <a:r>
              <a:rPr lang="zh-CN" sz="3200" b="1">
                <a:solidFill>
                  <a:srgbClr val="FF0000"/>
                </a:solidFill>
                <a:uFillTx/>
                <a:ea typeface="宋体" panose="02010600030101010101" pitchFamily="2" charset="-122"/>
              </a:rPr>
              <a:t>一旦与</a:t>
            </a:r>
            <a:r>
              <a:rPr lang="zh-CN" sz="3200" b="1">
                <a:solidFill>
                  <a:srgbClr val="FF0000"/>
                </a:solidFill>
                <a:uFillTx/>
                <a:latin typeface="Helvetica" charset="0"/>
                <a:ea typeface="宋体" panose="02010600030101010101" pitchFamily="2" charset="-122"/>
              </a:rPr>
              <a:t>好书</a:t>
            </a:r>
            <a:r>
              <a:rPr lang="zh-CN" sz="3200" b="1">
                <a:solidFill>
                  <a:srgbClr val="FF0000"/>
                </a:solidFill>
                <a:uFillTx/>
                <a:ea typeface="宋体" panose="02010600030101010101" pitchFamily="2" charset="-122"/>
              </a:rPr>
              <a:t>结缘，人多半因而向往于祟高一类，对暴力的厌恶和对弱者的同情，使人心灵纯净而富正义感，人往往变成情趣高雅而趋避凡俗。或博爱，或温情，或抗争，大抵总引导人从幼年到成人，一步一步向着人间的美好境界前行。笛卡儿说“读一本好书，就是和许多高尚的人谈话”，这就是读书使人向善；雨果说，“各种蠢事，在每天阅读好书的影响下，仿佛烤在火上一样渐渐熔化”，这就是读书使人避恶。</a:t>
            </a:r>
            <a:endParaRPr lang="zh-CN" altLang="en-US" sz="3200" b="1">
              <a:solidFill>
                <a:srgbClr val="FF0000"/>
              </a:solidFill>
              <a:uFillTx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2425" y="444500"/>
            <a:ext cx="24180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4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四、作业</a:t>
            </a:r>
            <a:endParaRPr lang="zh-CN" altLang="en-US" sz="44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845" y="1371600"/>
            <a:ext cx="87172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200">
                <a:solidFill>
                  <a:srgbClr val="FF0000"/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我代鲁迅写感言</a:t>
            </a:r>
            <a:endParaRPr lang="zh-CN" altLang="en-US" sz="3200">
              <a:solidFill>
                <a:srgbClr val="FF0000"/>
              </a:solidFill>
              <a:uFillTx/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algn="l"/>
            <a:r>
              <a:rPr lang="zh-CN" altLang="en-US" sz="3200">
                <a:solidFill>
                  <a:srgbClr val="FF0000"/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——献给《朝花夕拾》中我爱的或我憎的那些人</a:t>
            </a:r>
            <a:endParaRPr lang="zh-CN" altLang="en-US" sz="3200">
              <a:solidFill>
                <a:srgbClr val="FF0000"/>
              </a:solidFill>
              <a:uFillTx/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</a:t>
            </a: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br>
              <a:rPr lang="zh-CN" altLang="en-US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uFillTx/>
                <a:latin typeface="华文彩云" panose="02010800040101010101" charset="-122"/>
                <a:ea typeface="微软雅黑" panose="020B0503020204020204" charset="-122"/>
                <a:cs typeface="华文彩云" panose="02010800040101010101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uFillTx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6000" b="1" dirty="0">
                <a:solidFill>
                  <a:srgbClr val="080808"/>
                </a:solidFill>
                <a:uFillTx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52425" y="4445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29591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292860" y="3125470"/>
            <a:ext cx="8633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  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1" name="WordArt 4"/>
          <p:cNvSpPr>
            <a:spLocks noTextEdit="1"/>
          </p:cNvSpPr>
          <p:nvPr/>
        </p:nvSpPr>
        <p:spPr>
          <a:xfrm>
            <a:off x="229870" y="173355"/>
            <a:ext cx="730313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lang="zh-CN" altLang="en-US" sz="40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楷体_GB2312" panose="02010609030101010101" charset="-122"/>
              <a:ea typeface="楷体_GB2312" panose="02010609030101010101" charset="-122"/>
            </a:endParaRPr>
          </a:p>
        </p:txBody>
      </p:sp>
      <p:graphicFrame>
        <p:nvGraphicFramePr>
          <p:cNvPr id="2" name="表格 1"/>
          <p:cNvGraphicFramePr/>
          <p:nvPr/>
        </p:nvGraphicFramePr>
        <p:xfrm>
          <a:off x="163195" y="1599565"/>
          <a:ext cx="8635365" cy="36588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1505"/>
                <a:gridCol w="1693545"/>
                <a:gridCol w="1642110"/>
                <a:gridCol w="3418205"/>
              </a:tblGrid>
              <a:tr h="1645920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36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所托之物</a:t>
                      </a:r>
                      <a:endParaRPr lang="zh-CN" altLang="en-US" sz="36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36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物的外在特征</a:t>
                      </a:r>
                      <a:endParaRPr lang="zh-CN" altLang="en-US" sz="36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36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物的内在精神品质</a:t>
                      </a:r>
                      <a:endParaRPr lang="zh-CN" altLang="en-US" sz="36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36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所言之志（主旨）</a:t>
                      </a:r>
                      <a:endParaRPr lang="zh-CN" altLang="en-US" sz="36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2950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1000" b="0" u="none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zh-CN" altLang="en-US" sz="3600" b="0" u="none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zh-CN" altLang="en-US" sz="36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1000" b="0" u="none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zh-CN" altLang="en-US" sz="3200" b="0" u="none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zh-CN" altLang="en-US" sz="3200"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32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zh-CN" altLang="en-US" sz="32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1000" b="0" u="none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</a:t>
                      </a:r>
                      <a:r>
                        <a:rPr lang="zh-CN" altLang="en-US" sz="3200" b="0" u="none"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endParaRPr lang="zh-CN" altLang="en-US" sz="3200" b="0" u="none"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3200" b="0" u="none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zh-CN" sz="32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63195" y="315595"/>
            <a:ext cx="8635365" cy="97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4000" b="1" dirty="0">
                <a:solidFill>
                  <a:srgbClr val="080808"/>
                </a:solidFill>
                <a:uFillTx/>
                <a:sym typeface="+mn-ea"/>
              </a:rPr>
              <a:t>一、指导学习</a:t>
            </a:r>
            <a:r>
              <a:rPr lang="zh-CN" altLang="en-US" sz="4000" b="1" dirty="0">
                <a:solidFill>
                  <a:srgbClr val="080808"/>
                </a:solidFill>
                <a:uFillTx/>
                <a:sym typeface="+mn-ea"/>
              </a:rPr>
              <a:t>《白杨礼赞》 完成下表</a:t>
            </a:r>
            <a:r>
              <a:rPr lang="en-US" altLang="zh-CN" sz="4000" b="1" dirty="0">
                <a:solidFill>
                  <a:srgbClr val="080808"/>
                </a:solidFill>
                <a:uFillTx/>
                <a:sym typeface="+mn-ea"/>
              </a:rPr>
              <a:t>: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endParaRPr lang="zh-CN" altLang="en-US"/>
          </a:p>
        </p:txBody>
      </p:sp>
    </p:spTree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     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21310" y="4318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lang="zh-CN" altLang="en-US" sz="40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楷体_GB2312" panose="02010609030101010101" charset="-122"/>
              <a:ea typeface="楷体_GB2312" panose="02010609030101010101" charset="-122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50165" y="318770"/>
          <a:ext cx="9043670" cy="5551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0405"/>
                <a:gridCol w="1773555"/>
                <a:gridCol w="1705610"/>
                <a:gridCol w="3594100"/>
              </a:tblGrid>
              <a:tr h="1645920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36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所托之物</a:t>
                      </a:r>
                      <a:endParaRPr lang="zh-CN" altLang="en-US" sz="36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36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物的外在特征</a:t>
                      </a:r>
                      <a:endParaRPr lang="zh-CN" altLang="en-US" sz="36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36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物的内在精神品质</a:t>
                      </a:r>
                      <a:endParaRPr lang="zh-CN" altLang="en-US" sz="36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36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所言之志（主旨）</a:t>
                      </a:r>
                      <a:endParaRPr lang="zh-CN" altLang="en-US" sz="36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2990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1000" b="0" u="none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32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32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altLang="zh-CN" sz="10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zh-CN" altLang="en-US" sz="3600" b="0" u="none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zh-CN" altLang="en-US" sz="36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1000" b="0" u="none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zh-CN" altLang="en-US" sz="3200" b="0" u="none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zh-CN" altLang="en-US" sz="3200"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altLang="zh-CN" sz="3200" b="0" u="none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zh-CN" sz="32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zh-CN" altLang="en-US" sz="32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1000" b="0" u="none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</a:t>
                      </a:r>
                      <a:r>
                        <a:rPr lang="zh-CN" altLang="en-US" sz="3200" b="0" u="none"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endParaRPr lang="zh-CN" altLang="en-US" sz="3200" b="0" u="none"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3200" b="0" u="none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zh-CN" sz="3200" b="0" u="none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57175" y="2183765"/>
            <a:ext cx="1578610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3200"/>
          </a:p>
          <a:p>
            <a:r>
              <a:rPr lang="zh-CN" altLang="en-US" sz="3200"/>
              <a:t>白杨树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996440" y="2051685"/>
            <a:ext cx="1900555" cy="30175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干  笔直枝  靠拢</a:t>
            </a:r>
            <a:endParaRPr lang="zh-CN" altLang="en-US" sz="3200"/>
          </a:p>
          <a:p>
            <a:r>
              <a:rPr lang="zh-CN" altLang="en-US" sz="3200"/>
              <a:t>叶  向上</a:t>
            </a:r>
            <a:endParaRPr lang="zh-CN" altLang="en-US" sz="3200"/>
          </a:p>
          <a:p>
            <a:r>
              <a:rPr lang="zh-CN" altLang="en-US" sz="3200"/>
              <a:t>皮  光滑</a:t>
            </a:r>
            <a:endParaRPr lang="zh-CN" altLang="en-US" sz="3200"/>
          </a:p>
          <a:p>
            <a:r>
              <a:rPr lang="zh-CN" altLang="en-US" sz="3200"/>
              <a:t>参天耸立</a:t>
            </a:r>
            <a:endParaRPr lang="zh-CN" altLang="en-US" sz="3200"/>
          </a:p>
          <a:p>
            <a:r>
              <a:rPr lang="zh-CN" altLang="en-US" sz="3200"/>
              <a:t>不折不挠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3804920" y="2062480"/>
            <a:ext cx="1684655" cy="30784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正  直</a:t>
            </a:r>
            <a:endParaRPr lang="zh-CN" altLang="en-US" sz="2800"/>
          </a:p>
          <a:p>
            <a:r>
              <a:rPr lang="zh-CN" altLang="en-US" sz="2800"/>
              <a:t>团  结</a:t>
            </a:r>
            <a:endParaRPr lang="zh-CN" altLang="en-US" sz="2800"/>
          </a:p>
          <a:p>
            <a:r>
              <a:rPr lang="zh-CN" altLang="en-US" sz="2800"/>
              <a:t>进  取</a:t>
            </a:r>
            <a:endParaRPr lang="zh-CN" altLang="en-US" sz="2800"/>
          </a:p>
          <a:p>
            <a:r>
              <a:rPr lang="zh-CN" altLang="en-US" sz="2800"/>
              <a:t>质  朴</a:t>
            </a:r>
            <a:endParaRPr lang="zh-CN" altLang="en-US" sz="2800"/>
          </a:p>
          <a:p>
            <a:r>
              <a:rPr lang="zh-CN" altLang="en-US" sz="2800"/>
              <a:t>坚强不屈</a:t>
            </a:r>
            <a:endParaRPr lang="zh-CN" altLang="en-US" sz="2800"/>
          </a:p>
          <a:p>
            <a:r>
              <a:rPr lang="zh-CN" altLang="en-US" sz="2800"/>
              <a:t>有斗争精神</a:t>
            </a:r>
            <a:endParaRPr lang="zh-CN" altLang="en-US" sz="2800"/>
          </a:p>
        </p:txBody>
      </p:sp>
      <p:sp>
        <p:nvSpPr>
          <p:cNvPr id="5" name="文本框 4"/>
          <p:cNvSpPr txBox="1"/>
          <p:nvPr/>
        </p:nvSpPr>
        <p:spPr>
          <a:xfrm>
            <a:off x="5490210" y="2252980"/>
            <a:ext cx="3803015" cy="30175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歌颂了党 下的抗日军民和整个中华民族紧密团结，力求上进，坚强不屈的革命精神和斗争意志</a:t>
            </a:r>
            <a:endParaRPr lang="zh-CN" altLang="en-US" sz="320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Rectangle 2"/>
          <p:cNvSpPr>
            <a:spLocks noGrp="1"/>
          </p:cNvSpPr>
          <p:nvPr>
            <p:ph type="body"/>
          </p:nvPr>
        </p:nvSpPr>
        <p:spPr>
          <a:xfrm>
            <a:off x="-12065" y="175895"/>
            <a:ext cx="8859520" cy="5793105"/>
          </a:xfrm>
        </p:spPr>
        <p:txBody>
          <a:bodyPr vert="horz" wrap="square" lIns="91440" tIns="45720" rIns="91440" bIns="45720" anchor="t"/>
          <a:p>
            <a:pPr marL="0" indent="0" fontAlgn="base">
              <a:buNone/>
            </a:pPr>
            <a:r>
              <a:rPr lang="zh-CN" altLang="en-US" sz="3600" b="1" dirty="0">
                <a:solidFill>
                  <a:srgbClr val="080808"/>
                </a:solidFill>
                <a:uFillTx/>
                <a:sym typeface="+mn-ea"/>
              </a:rPr>
              <a:t>二、合作探究《荔枝蜜》《松树的风格》中的</a:t>
            </a:r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“</a:t>
            </a:r>
            <a:r>
              <a:rPr lang="zh-CN" altLang="en-US" sz="3600" b="1" dirty="0">
                <a:solidFill>
                  <a:srgbClr val="080808"/>
                </a:solidFill>
                <a:uFillTx/>
                <a:sym typeface="+mn-ea"/>
              </a:rPr>
              <a:t>托物言志</a:t>
            </a:r>
            <a:r>
              <a:rPr lang="en-US" altLang="zh-CN" sz="3600" b="1" dirty="0">
                <a:solidFill>
                  <a:srgbClr val="080808"/>
                </a:solidFill>
                <a:uFillTx/>
                <a:sym typeface="+mn-ea"/>
              </a:rPr>
              <a:t>”</a:t>
            </a:r>
            <a:r>
              <a:rPr lang="zh-CN" altLang="en-US" sz="3600" b="1" dirty="0">
                <a:solidFill>
                  <a:srgbClr val="080808"/>
                </a:solidFill>
                <a:uFillTx/>
                <a:sym typeface="+mn-ea"/>
              </a:rPr>
              <a:t>。</a:t>
            </a:r>
            <a:r>
              <a:rPr lang="zh-CN" altLang="en-US" sz="3600" b="1" dirty="0">
                <a:uFillTx/>
                <a:sym typeface="+mn-ea"/>
              </a:rPr>
              <a:t>完成下列表格：</a:t>
            </a:r>
            <a:endParaRPr lang="zh-CN" altLang="en-US" sz="3600" b="1" strike="noStrike" noProof="1" dirty="0">
              <a:solidFill>
                <a:srgbClr val="080808"/>
              </a:solidFill>
              <a:uFillTx/>
              <a:sym typeface="+mn-ea"/>
            </a:endParaRPr>
          </a:p>
          <a:p>
            <a:pPr lvl="0" eaLnBrk="1" hangingPunct="1">
              <a:buNone/>
            </a:pPr>
            <a:r>
              <a:rPr lang="zh-CN" altLang="en-US" sz="3600" b="1" dirty="0">
                <a:solidFill>
                  <a:schemeClr val="tx1"/>
                </a:solidFill>
                <a:uFillTx/>
              </a:rPr>
              <a:t> </a:t>
            </a:r>
            <a:endParaRPr lang="zh-CN" altLang="en-US" sz="3600" b="1" dirty="0">
              <a:solidFill>
                <a:schemeClr val="tx1"/>
              </a:solidFill>
              <a:uFillTx/>
            </a:endParaRPr>
          </a:p>
          <a:p>
            <a:pPr lvl="0" eaLnBrk="1" hangingPunct="1">
              <a:buNone/>
            </a:pPr>
            <a:endParaRPr lang="zh-CN" altLang="en-US" sz="3600" b="1" dirty="0">
              <a:solidFill>
                <a:schemeClr val="tx1"/>
              </a:solidFill>
              <a:uFillTx/>
            </a:endParaRPr>
          </a:p>
        </p:txBody>
      </p:sp>
      <p:graphicFrame>
        <p:nvGraphicFramePr>
          <p:cNvPr id="2" name="表格 1"/>
          <p:cNvGraphicFramePr/>
          <p:nvPr/>
        </p:nvGraphicFramePr>
        <p:xfrm>
          <a:off x="163830" y="1578610"/>
          <a:ext cx="8952230" cy="4268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9430"/>
                <a:gridCol w="1741170"/>
                <a:gridCol w="1648460"/>
                <a:gridCol w="2275840"/>
                <a:gridCol w="1497330"/>
              </a:tblGrid>
              <a:tr h="8362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zh-CN" altLang="en-US" sz="36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篇目</a:t>
                      </a:r>
                      <a:endParaRPr lang="zh-CN" altLang="en-US" sz="36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altLang="en-US" sz="32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所托之物</a:t>
                      </a:r>
                      <a:endParaRPr lang="zh-CN" altLang="en-US" sz="32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altLang="en-US" sz="32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物的外在特征</a:t>
                      </a:r>
                      <a:endParaRPr lang="zh-CN" altLang="en-US" sz="32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altLang="en-US" sz="32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物的内在精神品质</a:t>
                      </a:r>
                      <a:endParaRPr lang="zh-CN" altLang="en-US" sz="32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altLang="en-US" sz="32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所言之志</a:t>
                      </a:r>
                      <a:r>
                        <a:rPr lang="zh-CN" alt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655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32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32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松树的风格</a:t>
                      </a:r>
                      <a:r>
                        <a:rPr lang="en-US" altLang="zh-CN" sz="32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》</a:t>
                      </a:r>
                      <a:endParaRPr lang="en-US" altLang="zh-CN" sz="32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zh-CN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zh-CN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zh-CN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zh-CN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6555">
                <a:tc>
                  <a:txBody>
                    <a:bodyPr/>
                    <a:p>
                      <a:pPr indent="0">
                        <a:buNone/>
                      </a:pPr>
                      <a:endParaRPr lang="en-US" altLang="zh-CN" sz="32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32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32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荔枝蜜</a:t>
                      </a:r>
                      <a:r>
                        <a:rPr lang="en-US" altLang="zh-CN" sz="32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》</a:t>
                      </a:r>
                      <a:endParaRPr lang="en-US" altLang="zh-CN" sz="32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zh-CN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zh-CN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zh-CN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zh-CN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Rectangle 2"/>
          <p:cNvSpPr>
            <a:spLocks noGrp="1"/>
          </p:cNvSpPr>
          <p:nvPr>
            <p:ph type="body"/>
          </p:nvPr>
        </p:nvSpPr>
        <p:spPr>
          <a:xfrm>
            <a:off x="146050" y="322580"/>
            <a:ext cx="8851900" cy="5793105"/>
          </a:xfrm>
        </p:spPr>
        <p:txBody>
          <a:bodyPr vert="horz" wrap="square" lIns="91440" tIns="45720" rIns="91440" bIns="45720" anchor="t"/>
          <a:p>
            <a:pPr marL="0" indent="0">
              <a:buNone/>
            </a:pPr>
            <a:r>
              <a:rPr lang="en-US" altLang="zh-CN" sz="44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sz="4000" b="1" dirty="0">
                <a:solidFill>
                  <a:srgbClr val="080808"/>
                </a:solidFill>
                <a:sym typeface="+mn-ea"/>
              </a:rPr>
              <a:t>三、梳理统整，找规律 。</a:t>
            </a:r>
            <a:endParaRPr lang="zh-CN" altLang="en-US" sz="4000" b="1" dirty="0">
              <a:solidFill>
                <a:srgbClr val="080808"/>
              </a:solidFill>
              <a:sym typeface="+mn-ea"/>
            </a:endParaRPr>
          </a:p>
          <a:p>
            <a:pPr marL="0" indent="0">
              <a:buNone/>
            </a:pPr>
            <a:r>
              <a:rPr lang="zh-CN" altLang="en-US" sz="4000" dirty="0">
                <a:solidFill>
                  <a:srgbClr val="080808"/>
                </a:solidFill>
                <a:sym typeface="+mn-ea"/>
              </a:rPr>
              <a:t>（结合本节课三篇文章以及课内学过的托物言志类文章 ，探究这类文章的特征。）</a:t>
            </a:r>
            <a:endParaRPr lang="zh-CN" altLang="en-US" sz="4000" dirty="0">
              <a:solidFill>
                <a:srgbClr val="080808"/>
              </a:solidFill>
            </a:endParaRPr>
          </a:p>
          <a:p>
            <a:pPr marL="0" indent="0">
              <a:buNone/>
            </a:pPr>
            <a:endParaRPr lang="zh-CN" altLang="en-US" sz="4000" dirty="0">
              <a:solidFill>
                <a:srgbClr val="080808"/>
              </a:solidFill>
            </a:endParaRPr>
          </a:p>
          <a:p>
            <a:pPr marL="0" indent="0">
              <a:buNone/>
            </a:pPr>
            <a:r>
              <a:rPr lang="zh-CN" altLang="en-US" sz="4000" dirty="0">
                <a:solidFill>
                  <a:srgbClr val="080808"/>
                </a:solidFill>
                <a:sym typeface="+mn-ea"/>
              </a:rPr>
              <a:t>   </a:t>
            </a:r>
            <a:r>
              <a:rPr lang="zh-CN" altLang="en-US" sz="4400" b="1" dirty="0">
                <a:solidFill>
                  <a:srgbClr val="080808"/>
                </a:solidFill>
                <a:sym typeface="+mn-ea"/>
              </a:rPr>
              <a:t>归纳出这类文章的相同之处。</a:t>
            </a:r>
            <a:endParaRPr lang="zh-CN" altLang="en-US" sz="4400" b="1" dirty="0">
              <a:solidFill>
                <a:srgbClr val="080808"/>
              </a:solidFill>
              <a:sym typeface="+mn-ea"/>
            </a:endParaRPr>
          </a:p>
          <a:p>
            <a:pPr marL="0" indent="0" fontAlgn="base">
              <a:buNone/>
            </a:pPr>
            <a:endParaRPr lang="en-US" altLang="zh-CN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Rectangle 2"/>
          <p:cNvSpPr>
            <a:spLocks noGrp="1"/>
          </p:cNvSpPr>
          <p:nvPr>
            <p:ph type="body"/>
          </p:nvPr>
        </p:nvSpPr>
        <p:spPr>
          <a:xfrm>
            <a:off x="63500" y="245745"/>
            <a:ext cx="9016365" cy="5793105"/>
          </a:xfrm>
        </p:spPr>
        <p:txBody>
          <a:bodyPr vert="horz" wrap="square" lIns="91440" tIns="45720" rIns="91440" bIns="45720" anchor="t"/>
          <a:p>
            <a:pPr marL="0" indent="0" fontAlgn="base">
              <a:buNone/>
            </a:pPr>
            <a:r>
              <a:rPr lang="en-US" altLang="zh-CN" sz="4400" b="1" dirty="0">
                <a:solidFill>
                  <a:srgbClr val="2A2A39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“</a:t>
            </a:r>
            <a:r>
              <a:rPr lang="zh-CN" altLang="en-US" sz="4400" b="1" dirty="0">
                <a:solidFill>
                  <a:srgbClr val="2A2A39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托物言志</a:t>
            </a:r>
            <a:r>
              <a:rPr lang="en-US" altLang="zh-CN" sz="4400" dirty="0">
                <a:solidFill>
                  <a:srgbClr val="080808"/>
                </a:solidFill>
                <a:uFillTx/>
                <a:sym typeface="+mn-ea"/>
              </a:rPr>
              <a:t>”</a:t>
            </a:r>
            <a:r>
              <a:rPr lang="zh-CN" altLang="en-US" sz="4400" b="1" dirty="0">
                <a:solidFill>
                  <a:srgbClr val="2A2A39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的</a:t>
            </a:r>
            <a:r>
              <a:rPr lang="zh-CN" altLang="en-US" sz="4400" b="1" dirty="0">
                <a:solidFill>
                  <a:srgbClr val="080808"/>
                </a:solidFill>
                <a:uFillTx/>
                <a:sym typeface="+mn-ea"/>
              </a:rPr>
              <a:t>写作方法</a:t>
            </a:r>
            <a:endParaRPr lang="zh-CN" altLang="en-US" sz="4400" b="1" dirty="0">
              <a:solidFill>
                <a:srgbClr val="080808"/>
              </a:solidFill>
              <a:uFillTx/>
              <a:sym typeface="+mn-ea"/>
            </a:endParaRPr>
          </a:p>
          <a:p>
            <a:pPr marL="0" indent="0" fontAlgn="base">
              <a:buNone/>
            </a:pPr>
            <a:r>
              <a:rPr lang="en-US" altLang="zh-CN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1</a:t>
            </a:r>
            <a:r>
              <a:rPr lang="zh-CN" altLang="en-US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、找准</a:t>
            </a:r>
            <a:r>
              <a:rPr lang="en-US" altLang="zh-CN" sz="3600" b="1" dirty="0">
                <a:solidFill>
                  <a:srgbClr val="2A2A39"/>
                </a:solidFill>
                <a:latin typeface="+mj-ea"/>
                <a:ea typeface="+mj-ea"/>
                <a:sym typeface="+mn-ea"/>
              </a:rPr>
              <a:t>“</a:t>
            </a:r>
            <a:r>
              <a:rPr lang="zh-CN" altLang="en-US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物</a:t>
            </a:r>
            <a:r>
              <a:rPr lang="en-US" altLang="zh-CN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”(</a:t>
            </a:r>
            <a:r>
              <a:rPr lang="zh-CN" altLang="en-US" sz="3600">
                <a:sym typeface="+mn-ea"/>
              </a:rPr>
              <a:t>大千世界，花草虫鱼、日月新辰、山川河流、雨雪雷电、用什物品、都可以成为我们所托之物）</a:t>
            </a:r>
            <a:r>
              <a:rPr lang="zh-CN" altLang="en-US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 </a:t>
            </a:r>
            <a:endParaRPr lang="zh-CN" altLang="en-US" sz="3600" dirty="0">
              <a:solidFill>
                <a:srgbClr val="080808"/>
              </a:solidFill>
              <a:uFillTx/>
              <a:latin typeface="+mj-ea"/>
              <a:ea typeface="+mj-ea"/>
              <a:sym typeface="+mn-ea"/>
            </a:endParaRPr>
          </a:p>
          <a:p>
            <a:pPr marL="0" indent="0" fontAlgn="base">
              <a:buNone/>
            </a:pPr>
            <a:r>
              <a:rPr lang="en-US" altLang="zh-CN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2</a:t>
            </a:r>
            <a:r>
              <a:rPr lang="zh-CN" altLang="en-US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、托物部分往往采用</a:t>
            </a:r>
            <a:r>
              <a:rPr lang="zh-CN" altLang="en-US" sz="3600" b="1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描写</a:t>
            </a:r>
            <a:r>
              <a:rPr lang="zh-CN" altLang="en-US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的表达方式，言志部分往往运用</a:t>
            </a:r>
            <a:r>
              <a:rPr lang="zh-CN" altLang="en-US" sz="3600" b="1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议论和抒情</a:t>
            </a:r>
            <a:r>
              <a:rPr lang="zh-CN" altLang="en-US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的表达方式。</a:t>
            </a:r>
            <a:endParaRPr lang="zh-CN" altLang="en-US" sz="3600" dirty="0">
              <a:solidFill>
                <a:srgbClr val="080808"/>
              </a:solidFill>
              <a:uFillTx/>
              <a:latin typeface="+mj-ea"/>
              <a:ea typeface="+mj-ea"/>
              <a:sym typeface="+mn-ea"/>
            </a:endParaRPr>
          </a:p>
          <a:p>
            <a:pPr marL="0" indent="0" fontAlgn="base">
              <a:buNone/>
            </a:pPr>
            <a:r>
              <a:rPr lang="en-US" altLang="zh-CN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3</a:t>
            </a:r>
            <a:r>
              <a:rPr lang="zh-CN" altLang="en-US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、抓住</a:t>
            </a:r>
            <a:r>
              <a:rPr lang="zh-CN" altLang="en-US" sz="3600" b="1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特征</a:t>
            </a:r>
            <a:r>
              <a:rPr lang="zh-CN" altLang="en-US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状物，</a:t>
            </a:r>
            <a:r>
              <a:rPr lang="zh-CN" altLang="en-US" sz="3600" b="1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由表及里</a:t>
            </a:r>
            <a:r>
              <a:rPr lang="zh-CN" altLang="en-US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将特点升华为某种精神品质。</a:t>
            </a:r>
            <a:endParaRPr lang="zh-CN" altLang="en-US" sz="3600" dirty="0">
              <a:solidFill>
                <a:srgbClr val="080808"/>
              </a:solidFill>
              <a:uFillTx/>
              <a:latin typeface="+mj-ea"/>
              <a:ea typeface="+mj-ea"/>
              <a:sym typeface="+mn-ea"/>
            </a:endParaRPr>
          </a:p>
          <a:p>
            <a:pPr marL="0" indent="0" fontAlgn="base">
              <a:buNone/>
            </a:pPr>
            <a:endParaRPr lang="en-US" altLang="zh-CN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     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21310" y="4318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lang="zh-CN" altLang="en-US" sz="40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345" y="792480"/>
            <a:ext cx="82423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algn="l" fontAlgn="base">
              <a:buNone/>
            </a:pPr>
            <a:r>
              <a:rPr lang="en-US" altLang="zh-CN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4</a:t>
            </a:r>
            <a:r>
              <a:rPr lang="zh-CN" altLang="en-US" sz="3600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、</a:t>
            </a:r>
            <a:r>
              <a:rPr lang="zh-CN" altLang="en-US" sz="3600" b="1" dirty="0">
                <a:solidFill>
                  <a:srgbClr val="080808"/>
                </a:solidFill>
                <a:uFillTx/>
                <a:latin typeface="+mj-ea"/>
                <a:ea typeface="+mj-ea"/>
                <a:sym typeface="+mn-ea"/>
              </a:rPr>
              <a:t>由此及彼，由物及人，联想言志。</a:t>
            </a:r>
            <a:endParaRPr lang="zh-CN" altLang="en-US" sz="3600" b="1" dirty="0">
              <a:solidFill>
                <a:srgbClr val="080808"/>
              </a:solidFill>
              <a:uFillTx/>
              <a:latin typeface="+mj-ea"/>
              <a:ea typeface="+mj-ea"/>
              <a:sym typeface="+mn-ea"/>
            </a:endParaRPr>
          </a:p>
          <a:p>
            <a:pPr marL="0" indent="0" algn="l" fontAlgn="base">
              <a:buNone/>
            </a:pPr>
            <a:r>
              <a:rPr lang="en-US" altLang="zh-CN" sz="3600" dirty="0">
                <a:solidFill>
                  <a:srgbClr val="2A2A39"/>
                </a:solidFill>
                <a:latin typeface="+mj-ea"/>
                <a:ea typeface="+mj-ea"/>
                <a:sym typeface="+mn-ea"/>
              </a:rPr>
              <a:t>5</a:t>
            </a:r>
            <a:r>
              <a:rPr lang="zh-CN" altLang="en-US" sz="3600" dirty="0">
                <a:solidFill>
                  <a:srgbClr val="2A2A39"/>
                </a:solidFill>
                <a:latin typeface="+mj-ea"/>
                <a:ea typeface="+mj-ea"/>
                <a:sym typeface="+mn-ea"/>
              </a:rPr>
              <a:t>、</a:t>
            </a:r>
            <a:r>
              <a:rPr lang="zh-CN" altLang="en-US" sz="3600" b="1" dirty="0">
                <a:solidFill>
                  <a:srgbClr val="2A2A39"/>
                </a:solidFill>
                <a:latin typeface="+mj-ea"/>
                <a:ea typeface="+mj-ea"/>
                <a:sym typeface="+mn-ea"/>
              </a:rPr>
              <a:t>寄情于物</a:t>
            </a:r>
            <a:r>
              <a:rPr lang="zh-CN" altLang="en-US" sz="3600" dirty="0">
                <a:solidFill>
                  <a:srgbClr val="2A2A39"/>
                </a:solidFill>
                <a:latin typeface="+mj-ea"/>
                <a:ea typeface="+mj-ea"/>
                <a:sym typeface="+mn-ea"/>
              </a:rPr>
              <a:t>，塑造物的艺术形象。</a:t>
            </a:r>
            <a:endParaRPr lang="zh-CN" altLang="en-US" sz="3600" dirty="0">
              <a:solidFill>
                <a:srgbClr val="2A2A39"/>
              </a:solidFill>
              <a:latin typeface="+mj-ea"/>
              <a:ea typeface="+mj-ea"/>
              <a:sym typeface="+mn-ea"/>
            </a:endParaRPr>
          </a:p>
          <a:p>
            <a:pPr marL="0" indent="0" algn="l" fontAlgn="base">
              <a:buNone/>
            </a:pPr>
            <a:r>
              <a:rPr lang="en-US" altLang="zh-CN" sz="3600">
                <a:latin typeface="+mn-ea"/>
                <a:ea typeface="+mn-ea"/>
              </a:rPr>
              <a:t>6</a:t>
            </a:r>
            <a:r>
              <a:rPr lang="zh-CN" altLang="en-US" sz="3600">
                <a:latin typeface="+mn-ea"/>
                <a:ea typeface="+mn-ea"/>
              </a:rPr>
              <a:t>、</a:t>
            </a:r>
            <a:r>
              <a:rPr lang="zh-CN" altLang="en-US" sz="3600" b="1"/>
              <a:t>志</a:t>
            </a:r>
            <a:r>
              <a:rPr lang="zh-CN" altLang="en-US" sz="3600"/>
              <a:t>的抒发所占篇幅不宜过长，</a:t>
            </a:r>
            <a:endParaRPr lang="zh-CN" altLang="en-US" sz="3600"/>
          </a:p>
          <a:p>
            <a:pPr marL="0" indent="0" algn="l" fontAlgn="base">
              <a:buNone/>
            </a:pPr>
            <a:r>
              <a:rPr lang="zh-CN" altLang="en-US" sz="3600"/>
              <a:t>     要言简意赅。</a:t>
            </a:r>
            <a:endParaRPr lang="zh-CN" altLang="en-US" sz="3600"/>
          </a:p>
        </p:txBody>
      </p:sp>
    </p:spTree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Rectangle 2"/>
          <p:cNvSpPr>
            <a:spLocks noGrp="1"/>
          </p:cNvSpPr>
          <p:nvPr>
            <p:ph type="body"/>
          </p:nvPr>
        </p:nvSpPr>
        <p:spPr>
          <a:xfrm>
            <a:off x="250825" y="333375"/>
            <a:ext cx="8688070" cy="5793105"/>
          </a:xfrm>
        </p:spPr>
        <p:txBody>
          <a:bodyPr vert="horz" wrap="square" lIns="91440" tIns="45720" rIns="91440" bIns="45720" anchor="t"/>
          <a:p>
            <a:pPr marL="0" indent="0" fontAlgn="base">
              <a:buNone/>
            </a:pPr>
            <a:r>
              <a:rPr lang="en-US" altLang="zh-CN" sz="44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sz="44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endParaRPr lang="zh-CN" altLang="en-US" sz="3600" b="1" dirty="0">
              <a:solidFill>
                <a:srgbClr val="080808"/>
              </a:solidFill>
              <a:uFillTx/>
              <a:sym typeface="+mn-ea"/>
            </a:endParaRPr>
          </a:p>
        </p:txBody>
      </p:sp>
      <p:pic>
        <p:nvPicPr>
          <p:cNvPr id="2" name="图片 1" descr="4a29088fgaa5bc15ced7a&amp;6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50" y="84455"/>
            <a:ext cx="9050020" cy="6688455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76225" y="-960120"/>
            <a:ext cx="8945880" cy="76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sz="6000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b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</a:b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zh-CN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            </a:t>
            </a:r>
            <a:r>
              <a:rPr lang="zh-CN" altLang="en-US" sz="6000" dirty="0">
                <a:solidFill>
                  <a:srgbClr val="080808"/>
                </a:solidFill>
                <a:uFillTx/>
                <a:sym typeface="+mn-ea"/>
              </a:rPr>
              <a:t>                        </a:t>
            </a:r>
            <a:endParaRPr kumimoji="0" lang="zh-CN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1" name="WordArt 4"/>
          <p:cNvSpPr>
            <a:spLocks noTextEdit="1"/>
          </p:cNvSpPr>
          <p:nvPr/>
        </p:nvSpPr>
        <p:spPr>
          <a:xfrm>
            <a:off x="321310" y="431800"/>
            <a:ext cx="8438515" cy="3601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endParaRPr lang="zh-CN" altLang="en-US" sz="40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楷体_GB2312" panose="02010609030101010101" charset="-122"/>
              <a:ea typeface="楷体_GB2312" panose="02010609030101010101" charset="-122"/>
            </a:endParaRPr>
          </a:p>
        </p:txBody>
      </p:sp>
      <p:pic>
        <p:nvPicPr>
          <p:cNvPr id="2" name="图片 1" descr="50311204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70" y="57150"/>
            <a:ext cx="9016365" cy="6746875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Rectangle 2"/>
          <p:cNvSpPr>
            <a:spLocks noGrp="1"/>
          </p:cNvSpPr>
          <p:nvPr>
            <p:ph type="body"/>
          </p:nvPr>
        </p:nvSpPr>
        <p:spPr>
          <a:xfrm>
            <a:off x="118745" y="333375"/>
            <a:ext cx="9060815" cy="5793105"/>
          </a:xfrm>
        </p:spPr>
        <p:txBody>
          <a:bodyPr vert="horz" wrap="square" lIns="91440" tIns="45720" rIns="91440" bIns="45720" anchor="t"/>
          <a:p>
            <a:pPr marL="0" indent="0" fontAlgn="base">
              <a:buNone/>
            </a:pP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以</a:t>
            </a: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“</a:t>
            </a: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仙人掌</a:t>
            </a: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”</a:t>
            </a: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为例谈谈运用</a:t>
            </a: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“</a:t>
            </a: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托物言志</a:t>
            </a: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”</a:t>
            </a: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的手法作文</a:t>
            </a:r>
            <a:endParaRPr lang="zh-CN" altLang="en-US" b="1" strike="noStrike" noProof="1" dirty="0">
              <a:solidFill>
                <a:srgbClr val="080808"/>
              </a:solidFill>
              <a:uFillTx/>
              <a:sym typeface="+mn-ea"/>
            </a:endParaRPr>
          </a:p>
          <a:p>
            <a:pPr marL="0" indent="0" fontAlgn="base">
              <a:buNone/>
            </a:pP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en-US" altLang="zh-CN" dirty="0">
                <a:solidFill>
                  <a:srgbClr val="080808"/>
                </a:solidFill>
                <a:uFillTx/>
                <a:sym typeface="+mn-ea"/>
              </a:rPr>
              <a:t>1.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抓住物的</a:t>
            </a:r>
            <a:r>
              <a:rPr lang="zh-CN" altLang="en-US" b="1" dirty="0">
                <a:solidFill>
                  <a:srgbClr val="FF0066"/>
                </a:solidFill>
                <a:uFillTx/>
                <a:sym typeface="+mn-ea"/>
              </a:rPr>
              <a:t>特点</a:t>
            </a:r>
            <a:r>
              <a:rPr lang="zh-CN" altLang="en-US" dirty="0">
                <a:solidFill>
                  <a:srgbClr val="080808"/>
                </a:solidFill>
                <a:uFillTx/>
                <a:sym typeface="+mn-ea"/>
              </a:rPr>
              <a:t>展开描写</a:t>
            </a:r>
            <a:endParaRPr lang="zh-CN" altLang="en-US" dirty="0">
              <a:solidFill>
                <a:srgbClr val="080808"/>
              </a:solidFill>
              <a:uFillTx/>
              <a:sym typeface="+mn-ea"/>
            </a:endParaRPr>
          </a:p>
          <a:p>
            <a:pPr marL="0" indent="0" fontAlgn="base">
              <a:buNone/>
            </a:pPr>
            <a:r>
              <a:rPr lang="zh-CN" altLang="en-US" sz="3600" b="1" dirty="0">
                <a:solidFill>
                  <a:srgbClr val="080808"/>
                </a:solidFill>
                <a:uFillTx/>
                <a:latin typeface="方正兰亭超细黑简体" panose="02000000000000000000" charset="-122"/>
                <a:ea typeface="宋体" panose="02010600030101010101" pitchFamily="2" charset="-122"/>
                <a:sym typeface="+mn-ea"/>
              </a:rPr>
              <a:t>仙人掌</a:t>
            </a:r>
            <a:r>
              <a:rPr lang="en-US" altLang="zh-CN" sz="3600" b="1" dirty="0">
                <a:solidFill>
                  <a:srgbClr val="080808"/>
                </a:solidFill>
                <a:uFillTx/>
                <a:latin typeface="方正兰亭超细黑简体" panose="02000000000000000000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3600" dirty="0">
                <a:solidFill>
                  <a:srgbClr val="FF0066"/>
                </a:solidFill>
                <a:uFillTx/>
                <a:latin typeface="方正兰亭超细黑简体" panose="02000000000000000000" charset="-122"/>
                <a:ea typeface="宋体" panose="02010600030101010101" pitchFamily="2" charset="-122"/>
                <a:sym typeface="+mn-ea"/>
              </a:rPr>
              <a:t>不择环境，哪怕再贫瘠的泥土也能生根长大。依然能开出鲜艳美丽的花。它 不畏严寒酷暑， 仍能茁壮成长。</a:t>
            </a:r>
            <a:endParaRPr lang="zh-CN" altLang="en-US" sz="3600" dirty="0">
              <a:solidFill>
                <a:srgbClr val="FF0066"/>
              </a:solidFill>
              <a:uFillTx/>
              <a:latin typeface="方正兰亭超细黑简体" panose="02000000000000000000" charset="-122"/>
              <a:ea typeface="宋体" panose="02010600030101010101" pitchFamily="2" charset="-122"/>
              <a:sym typeface="+mn-ea"/>
            </a:endParaRPr>
          </a:p>
          <a:p>
            <a:pPr marL="0" indent="0" fontAlgn="base">
              <a:buNone/>
            </a:pPr>
            <a:r>
              <a:rPr lang="zh-CN" altLang="en-US" sz="3600" b="1" dirty="0">
                <a:solidFill>
                  <a:srgbClr val="080808"/>
                </a:solidFill>
                <a:uFillTx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dirty="0">
                <a:solidFill>
                  <a:srgbClr val="080808"/>
                </a:solidFill>
                <a:uFillTx/>
                <a:ea typeface="宋体" panose="02010600030101010101" pitchFamily="2" charset="-122"/>
                <a:sym typeface="+mn-ea"/>
              </a:rPr>
              <a:t>2.</a:t>
            </a:r>
            <a:r>
              <a:rPr lang="zh-CN" altLang="en-US" sz="3600" dirty="0">
                <a:solidFill>
                  <a:srgbClr val="080808"/>
                </a:solidFill>
                <a:uFillTx/>
                <a:ea typeface="宋体" panose="02010600030101010101" pitchFamily="2" charset="-122"/>
                <a:sym typeface="+mn-ea"/>
              </a:rPr>
              <a:t>将特点升华为某种</a:t>
            </a:r>
            <a:r>
              <a:rPr lang="zh-CN" altLang="en-US" sz="3600" dirty="0">
                <a:solidFill>
                  <a:srgbClr val="FF0066"/>
                </a:solidFill>
                <a:uFillTx/>
                <a:ea typeface="宋体" panose="02010600030101010101" pitchFamily="2" charset="-122"/>
                <a:sym typeface="+mn-ea"/>
              </a:rPr>
              <a:t>精神品格</a:t>
            </a:r>
            <a:endParaRPr lang="zh-CN" altLang="en-US" sz="3600" dirty="0">
              <a:solidFill>
                <a:srgbClr val="FF0066"/>
              </a:solidFill>
              <a:uFillTx/>
              <a:ea typeface="宋体" panose="02010600030101010101" pitchFamily="2" charset="-122"/>
              <a:sym typeface="+mn-ea"/>
            </a:endParaRPr>
          </a:p>
          <a:p>
            <a:pPr marL="0" indent="0" fontAlgn="base">
              <a:buNone/>
            </a:pPr>
            <a:r>
              <a:rPr lang="zh-CN" altLang="en-US" sz="3600" dirty="0">
                <a:solidFill>
                  <a:srgbClr val="FF0066"/>
                </a:solidFill>
                <a:uFillTx/>
                <a:ea typeface="宋体" panose="02010600030101010101" pitchFamily="2" charset="-122"/>
                <a:sym typeface="+mn-ea"/>
              </a:rPr>
              <a:t>顽强的生命力、百折不挠的性格、坚持不懈的精神</a:t>
            </a:r>
            <a:r>
              <a:rPr lang="en-US" altLang="zh-CN" sz="3600" dirty="0">
                <a:solidFill>
                  <a:srgbClr val="FF0066"/>
                </a:solidFill>
                <a:uFillTx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3600" dirty="0">
                <a:solidFill>
                  <a:srgbClr val="FF0066"/>
                </a:solidFill>
                <a:uFillTx/>
                <a:ea typeface="宋体" panose="02010600030101010101" pitchFamily="2" charset="-122"/>
                <a:sym typeface="+mn-ea"/>
              </a:rPr>
              <a:t>。</a:t>
            </a:r>
            <a:endParaRPr lang="zh-CN" altLang="en-US" sz="3600" dirty="0">
              <a:solidFill>
                <a:srgbClr val="FF0066"/>
              </a:solidFill>
              <a:uFillTx/>
              <a:ea typeface="宋体" panose="02010600030101010101" pitchFamily="2" charset="-122"/>
              <a:sym typeface="+mn-ea"/>
            </a:endParaRPr>
          </a:p>
          <a:p>
            <a:pPr marL="0" indent="0" fontAlgn="base">
              <a:buNone/>
            </a:pPr>
            <a:endParaRPr lang="zh-CN" altLang="en-US" sz="3600" dirty="0">
              <a:solidFill>
                <a:srgbClr val="080808"/>
              </a:solidFill>
              <a:uFillTx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Rectangle 2"/>
          <p:cNvSpPr>
            <a:spLocks noGrp="1"/>
          </p:cNvSpPr>
          <p:nvPr>
            <p:ph type="body"/>
          </p:nvPr>
        </p:nvSpPr>
        <p:spPr>
          <a:xfrm>
            <a:off x="134620" y="333375"/>
            <a:ext cx="8804275" cy="5793105"/>
          </a:xfrm>
        </p:spPr>
        <p:txBody>
          <a:bodyPr vert="horz" wrap="square" lIns="91440" tIns="45720" rIns="91440" bIns="45720" anchor="t"/>
          <a:p>
            <a:pPr marL="0" indent="0" fontAlgn="base">
              <a:buNone/>
            </a:pPr>
            <a:r>
              <a:rPr lang="en-US" altLang="zh-CN" sz="44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sz="44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endParaRPr lang="zh-CN" altLang="en-US" sz="4400" b="1" dirty="0">
              <a:solidFill>
                <a:srgbClr val="080808"/>
              </a:solidFill>
              <a:uFillTx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3525" y="915670"/>
            <a:ext cx="795782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algn="l" fontAlgn="base">
              <a:buNone/>
            </a:pPr>
            <a:r>
              <a:rPr lang="en-US" altLang="zh-CN" sz="3200" dirty="0">
                <a:solidFill>
                  <a:schemeClr val="tx2">
                    <a:lumMod val="95000"/>
                    <a:lumOff val="5000"/>
                  </a:schemeClr>
                </a:solidFill>
                <a:uFillTx/>
                <a:sym typeface="+mn-ea"/>
              </a:rPr>
              <a:t>3</a:t>
            </a:r>
            <a:r>
              <a:rPr lang="en-US" altLang="zh-CN" sz="3600" dirty="0">
                <a:solidFill>
                  <a:schemeClr val="tx2">
                    <a:lumMod val="95000"/>
                    <a:lumOff val="5000"/>
                  </a:schemeClr>
                </a:solidFill>
                <a:uFillTx/>
                <a:latin typeface="+mj-ea"/>
                <a:ea typeface="+mj-ea"/>
                <a:sym typeface="+mn-ea"/>
              </a:rPr>
              <a:t>.</a:t>
            </a:r>
            <a:r>
              <a:rPr lang="zh-CN" altLang="zh-CN" sz="3600" dirty="0">
                <a:solidFill>
                  <a:srgbClr val="FF0066"/>
                </a:solidFill>
                <a:uFillTx/>
                <a:latin typeface="+mj-ea"/>
                <a:ea typeface="+mj-ea"/>
                <a:sym typeface="+mn-ea"/>
              </a:rPr>
              <a:t>由物及人，引出赞美歌颂的对象</a:t>
            </a:r>
            <a:r>
              <a:rPr lang="zh-CN" altLang="zh-CN" sz="3600" dirty="0">
                <a:solidFill>
                  <a:schemeClr val="tx2">
                    <a:lumMod val="95000"/>
                    <a:lumOff val="5000"/>
                  </a:schemeClr>
                </a:solidFill>
                <a:uFillTx/>
                <a:latin typeface="+mj-ea"/>
                <a:ea typeface="+mj-ea"/>
                <a:sym typeface="+mn-ea"/>
              </a:rPr>
              <a:t>（书抒发人生感悟，用象征，比拟等手法）</a:t>
            </a:r>
            <a:endParaRPr lang="zh-CN" altLang="zh-CN" sz="3600" dirty="0">
              <a:solidFill>
                <a:schemeClr val="tx2">
                  <a:lumMod val="95000"/>
                  <a:lumOff val="5000"/>
                </a:schemeClr>
              </a:solidFill>
              <a:uFillTx/>
              <a:latin typeface="+mj-ea"/>
              <a:ea typeface="+mj-ea"/>
              <a:sym typeface="+mn-ea"/>
            </a:endParaRPr>
          </a:p>
          <a:p>
            <a:pPr marL="0" indent="0" algn="l" fontAlgn="base">
              <a:buNone/>
            </a:pPr>
            <a:r>
              <a:rPr lang="zh-CN" altLang="en-US" sz="3200" b="1" dirty="0">
                <a:solidFill>
                  <a:srgbClr val="080808"/>
                </a:solidFill>
                <a:uFillTx/>
                <a:sym typeface="+mn-ea"/>
              </a:rPr>
              <a:t>       原来环境并不能决定一种生命的成长乃至其它，生命的存在源于自己的抗争。人也要有这种不屈不挠的精神，不论顺境还是逆境，都要以坚强的意志生存与生活!</a:t>
            </a:r>
            <a:endParaRPr lang="zh-CN" altLang="en-US" sz="3200" b="1" dirty="0">
              <a:solidFill>
                <a:srgbClr val="080808"/>
              </a:solidFill>
              <a:uFillTx/>
              <a:sym typeface="+mn-e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Rectangle 2"/>
          <p:cNvSpPr>
            <a:spLocks noGrp="1"/>
          </p:cNvSpPr>
          <p:nvPr>
            <p:ph type="body"/>
          </p:nvPr>
        </p:nvSpPr>
        <p:spPr>
          <a:xfrm>
            <a:off x="250190" y="333375"/>
            <a:ext cx="8791575" cy="5793105"/>
          </a:xfrm>
        </p:spPr>
        <p:txBody>
          <a:bodyPr vert="horz" wrap="square" lIns="91440" tIns="45720" rIns="91440" bIns="45720" anchor="t"/>
          <a:p>
            <a:pPr marL="0" indent="0" fontAlgn="base">
              <a:buNone/>
            </a:pPr>
            <a:r>
              <a:rPr lang="en-US" altLang="zh-CN" sz="4400" b="1" dirty="0">
                <a:solidFill>
                  <a:srgbClr val="080808"/>
                </a:solidFill>
                <a:uFillTx/>
                <a:sym typeface="+mn-ea"/>
              </a:rPr>
              <a:t> </a:t>
            </a:r>
            <a:r>
              <a:rPr lang="zh-CN" altLang="en-US" sz="4400" b="1" dirty="0">
                <a:solidFill>
                  <a:srgbClr val="080808"/>
                </a:solidFill>
                <a:uFillTx/>
                <a:sym typeface="+mn-ea"/>
              </a:rPr>
              <a:t>课堂训练：</a:t>
            </a:r>
            <a:endParaRPr lang="zh-CN" altLang="en-US" sz="4400" b="1" dirty="0">
              <a:solidFill>
                <a:srgbClr val="080808"/>
              </a:solidFill>
              <a:uFillTx/>
              <a:sym typeface="+mn-ea"/>
            </a:endParaRPr>
          </a:p>
          <a:p>
            <a:pPr marL="0" indent="0" fontAlgn="base">
              <a:buNone/>
            </a:pP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从生活中选择一个你熟悉的</a:t>
            </a: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“</a:t>
            </a: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物</a:t>
            </a:r>
            <a:r>
              <a:rPr lang="en-US" altLang="zh-CN" b="1" dirty="0">
                <a:solidFill>
                  <a:srgbClr val="080808"/>
                </a:solidFill>
                <a:uFillTx/>
                <a:sym typeface="+mn-ea"/>
              </a:rPr>
              <a:t>”</a:t>
            </a:r>
            <a:r>
              <a:rPr lang="zh-CN" altLang="en-US" b="1" dirty="0">
                <a:solidFill>
                  <a:srgbClr val="080808"/>
                </a:solidFill>
                <a:uFillTx/>
                <a:sym typeface="+mn-ea"/>
              </a:rPr>
              <a:t>（如：树根、爬山虎、菊花、蚂蚁、火柴等）展开联想，寄托自己的感情、志趣。题目自拟，先列出作文提纲。</a:t>
            </a:r>
            <a:endParaRPr lang="zh-CN" altLang="en-US" b="1" dirty="0">
              <a:solidFill>
                <a:srgbClr val="080808"/>
              </a:solidFill>
              <a:uFillTx/>
              <a:sym typeface="+mn-ea"/>
            </a:endParaRPr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p="http://schemas.openxmlformats.org/presentationml/2006/main">
  <p:tag name="KSO_WM_SLIDE_MODEL_TYPE" val="cover"/>
</p:tagLst>
</file>

<file path=ppt/tags/tag2.xml><?xml version="1.0" encoding="utf-8"?>
<p:tagLst xmlns:p="http://schemas.openxmlformats.org/presentationml/2006/main">
  <p:tag name="KSO_WM_UNIT_TABLE_BEAUTIFY" val="smartTable{733a518a-7a8a-4900-b505-e46535ffd6e5}"/>
</p:tagLst>
</file>

<file path=ppt/tags/tag3.xml><?xml version="1.0" encoding="utf-8"?>
<p:tagLst xmlns:p="http://schemas.openxmlformats.org/presentationml/2006/main">
  <p:tag name="KSO_WM_UNIT_TABLE_BEAUTIFY" val="smartTable{17d49d28-2488-4a08-be73-21c43368bcb1}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2869</Words>
  <Application>WPS 演示</Application>
  <PresentationFormat>在屏幕上显示</PresentationFormat>
  <Paragraphs>398</Paragraphs>
  <Slides>31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8" baseType="lpstr">
      <vt:lpstr>Arial</vt:lpstr>
      <vt:lpstr>宋体</vt:lpstr>
      <vt:lpstr>Wingdings</vt:lpstr>
      <vt:lpstr>Calibri</vt:lpstr>
      <vt:lpstr>楷体_GB2312</vt:lpstr>
      <vt:lpstr>新宋体</vt:lpstr>
      <vt:lpstr>楷体_GB2312</vt:lpstr>
      <vt:lpstr>华文彩云</vt:lpstr>
      <vt:lpstr>微软雅黑</vt:lpstr>
      <vt:lpstr>Arial Unicode MS</vt:lpstr>
      <vt:lpstr>华文细黑</vt:lpstr>
      <vt:lpstr>Times New Roman</vt:lpstr>
      <vt:lpstr>Helvetica</vt:lpstr>
      <vt:lpstr>华文行楷</vt:lpstr>
      <vt:lpstr>黑体</vt:lpstr>
      <vt:lpstr>方正兰亭超细黑简体</vt:lpstr>
      <vt:lpstr>默认设计模板</vt:lpstr>
      <vt:lpstr>   朝花带露夕拾香</vt:lpstr>
      <vt:lpstr>                                 晒一晒                    </vt:lpstr>
      <vt:lpstr>                                 晒一晒                    </vt:lpstr>
      <vt:lpstr>                                 晒一晒                    </vt:lpstr>
      <vt:lpstr>                                 晒一晒                    </vt:lpstr>
      <vt:lpstr>                                                  </vt:lpstr>
      <vt:lpstr>                                                     </vt:lpstr>
      <vt:lpstr>                                 晒一晒                    </vt:lpstr>
      <vt:lpstr>                       一、 拾“花”，整体感知。                             </vt:lpstr>
      <vt:lpstr>PowerPoint 演示文稿</vt:lpstr>
      <vt:lpstr>                                                     </vt:lpstr>
      <vt:lpstr>                                                     </vt:lpstr>
      <vt:lpstr>                                                     </vt:lpstr>
      <vt:lpstr>                                                     </vt:lpstr>
      <vt:lpstr>                                                     </vt:lpstr>
      <vt:lpstr>                                                     </vt:lpstr>
      <vt:lpstr>                                                     </vt:lpstr>
      <vt:lpstr>                                                     </vt:lpstr>
      <vt:lpstr>                                                     </vt:lpstr>
      <vt:lpstr>                                                     </vt:lpstr>
      <vt:lpstr>PowerPoint 演示文稿</vt:lpstr>
      <vt:lpstr>                                             </vt:lpstr>
      <vt:lpstr>PowerPoint 演示文稿</vt:lpstr>
      <vt:lpstr>PowerPoint 演示文稿</vt:lpstr>
      <vt:lpstr>PowerPoint 演示文稿</vt:lpstr>
      <vt:lpstr>                                             </vt:lpstr>
      <vt:lpstr>PowerPoint 演示文稿</vt:lpstr>
      <vt:lpstr>                                             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</dc:title>
  <dc:creator>明道程</dc:creator>
  <cp:lastModifiedBy>WPS_432945954</cp:lastModifiedBy>
  <cp:revision>240</cp:revision>
  <dcterms:created xsi:type="dcterms:W3CDTF">2013-09-09T09:13:00Z</dcterms:created>
  <dcterms:modified xsi:type="dcterms:W3CDTF">2022-02-21T13:19:01Z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2052-11.1.0.10938</vt:lpwstr>
  </property>
  <property fmtid="{D5CDD505-2E9C-101B-9397-08002B2CF9AE}" pid="3" name="ICV">
    <vt:lpwstr>C2AC0B09993E49F598C0A1D301A82121</vt:lpwstr>
  </property>
</Properties>
</file>